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748" r:id="rId5"/>
  </p:sldMasterIdLst>
  <p:notesMasterIdLst>
    <p:notesMasterId r:id="rId28"/>
  </p:notesMasterIdLst>
  <p:handoutMasterIdLst>
    <p:handoutMasterId r:id="rId29"/>
  </p:handoutMasterIdLst>
  <p:sldIdLst>
    <p:sldId id="1719" r:id="rId6"/>
    <p:sldId id="2076136436" r:id="rId7"/>
    <p:sldId id="653" r:id="rId8"/>
    <p:sldId id="2076136430" r:id="rId9"/>
    <p:sldId id="2076136431" r:id="rId10"/>
    <p:sldId id="10346" r:id="rId11"/>
    <p:sldId id="2076136506" r:id="rId12"/>
    <p:sldId id="2076136508" r:id="rId13"/>
    <p:sldId id="2076136510" r:id="rId14"/>
    <p:sldId id="2191" r:id="rId15"/>
    <p:sldId id="2076136511" r:id="rId16"/>
    <p:sldId id="2076136512" r:id="rId17"/>
    <p:sldId id="2076136501" r:id="rId18"/>
    <p:sldId id="2076136560" r:id="rId19"/>
    <p:sldId id="2076136567" r:id="rId20"/>
    <p:sldId id="2076136566" r:id="rId21"/>
    <p:sldId id="1825" r:id="rId22"/>
    <p:sldId id="2076136509" r:id="rId23"/>
    <p:sldId id="1720" r:id="rId24"/>
    <p:sldId id="1802" r:id="rId25"/>
    <p:sldId id="2076136514" r:id="rId26"/>
    <p:sldId id="1532" r:id="rId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Julie Yack" initials="JY" lastIdx="7" clrIdx="7">
    <p:extLst>
      <p:ext uri="{19B8F6BF-5375-455C-9EA6-DF929625EA0E}">
        <p15:presenceInfo xmlns:p15="http://schemas.microsoft.com/office/powerpoint/2012/main" userId="69a26d0b1d12c0a5" providerId="Windows Live"/>
      </p:ext>
    </p:extLst>
  </p:cmAuthor>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Anna Jennings" initials="AJ" lastIdx="2" clrIdx="4">
    <p:extLst>
      <p:ext uri="{19B8F6BF-5375-455C-9EA6-DF929625EA0E}">
        <p15:presenceInfo xmlns:p15="http://schemas.microsoft.com/office/powerpoint/2012/main" userId="S::anjenni@microsoft.com::8ab53ffb-fb1d-4e91-bd8d-4a8442a41acf" providerId="AD"/>
      </p:ext>
    </p:extLst>
  </p:cmAuthor>
  <p:cmAuthor id="5" name="David Yack" initials="DY" lastIdx="1" clrIdx="5">
    <p:extLst>
      <p:ext uri="{19B8F6BF-5375-455C-9EA6-DF929625EA0E}">
        <p15:presenceInfo xmlns:p15="http://schemas.microsoft.com/office/powerpoint/2012/main" userId="7457d3b20c9bd72a" providerId="Windows Live"/>
      </p:ext>
    </p:extLst>
  </p:cmAuthor>
  <p:cmAuthor id="6" name="Dave Yack (COLORADO TECHNOLOGY CONSULTANT)" initials="DY(TC" lastIdx="11" clrIdx="6">
    <p:extLst>
      <p:ext uri="{19B8F6BF-5375-455C-9EA6-DF929625EA0E}">
        <p15:presenceInfo xmlns:p15="http://schemas.microsoft.com/office/powerpoint/2012/main" userId="Dave Yack (COLORADO TECHNOLOGY CONSULTA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1A1A1A"/>
    <a:srgbClr val="FFFFFF"/>
    <a:srgbClr val="00BCF2"/>
    <a:srgbClr val="40CDF5"/>
    <a:srgbClr val="40587C"/>
    <a:srgbClr val="00B0E3"/>
    <a:srgbClr val="00188F"/>
    <a:srgbClr val="005291"/>
    <a:srgbClr val="BA6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B611E-110B-4273-ACD1-62AD1A0544FC}" v="3" dt="2021-06-22T16:13:12.5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552" autoAdjust="0"/>
  </p:normalViewPr>
  <p:slideViewPr>
    <p:cSldViewPr snapToGrid="0">
      <p:cViewPr varScale="1">
        <p:scale>
          <a:sx n="65" d="100"/>
          <a:sy n="65" d="100"/>
        </p:scale>
        <p:origin x="1506" y="7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evor Ford" userId="e62d3275-2530-47a3-9711-e8e9e8501c63" providerId="ADAL" clId="{93F4C1FA-0B8D-42AB-9CF4-DD54DF72566E}"/>
    <pc:docChg chg="modSld">
      <pc:chgData name="Trevor Ford" userId="e62d3275-2530-47a3-9711-e8e9e8501c63" providerId="ADAL" clId="{93F4C1FA-0B8D-42AB-9CF4-DD54DF72566E}" dt="2021-04-19T17:22:24.353" v="3" actId="20577"/>
      <pc:docMkLst>
        <pc:docMk/>
      </pc:docMkLst>
      <pc:sldChg chg="modSp mod">
        <pc:chgData name="Trevor Ford" userId="e62d3275-2530-47a3-9711-e8e9e8501c63" providerId="ADAL" clId="{93F4C1FA-0B8D-42AB-9CF4-DD54DF72566E}" dt="2021-04-19T17:22:24.353" v="3" actId="20577"/>
        <pc:sldMkLst>
          <pc:docMk/>
          <pc:sldMk cId="3635852913" sldId="1719"/>
        </pc:sldMkLst>
        <pc:spChg chg="mod">
          <ac:chgData name="Trevor Ford" userId="e62d3275-2530-47a3-9711-e8e9e8501c63" providerId="ADAL" clId="{93F4C1FA-0B8D-42AB-9CF4-DD54DF72566E}" dt="2021-04-19T17:22:24.353" v="3" actId="20577"/>
          <ac:spMkLst>
            <pc:docMk/>
            <pc:sldMk cId="3635852913" sldId="1719"/>
            <ac:spMk id="4" creationId="{00000000-0000-0000-0000-000000000000}"/>
          </ac:spMkLst>
        </pc:spChg>
      </pc:sldChg>
    </pc:docChg>
  </pc:docChgLst>
  <pc:docChgLst>
    <pc:chgData name="Trevor Ford" userId="e62d3275-2530-47a3-9711-e8e9e8501c63" providerId="ADAL" clId="{00CB611E-110B-4273-ACD1-62AD1A0544FC}"/>
    <pc:docChg chg="custSel modSld">
      <pc:chgData name="Trevor Ford" userId="e62d3275-2530-47a3-9711-e8e9e8501c63" providerId="ADAL" clId="{00CB611E-110B-4273-ACD1-62AD1A0544FC}" dt="2021-06-22T16:16:57.252" v="169" actId="20577"/>
      <pc:docMkLst>
        <pc:docMk/>
      </pc:docMkLst>
      <pc:sldChg chg="addSp delSp modSp mod modNotesTx">
        <pc:chgData name="Trevor Ford" userId="e62d3275-2530-47a3-9711-e8e9e8501c63" providerId="ADAL" clId="{00CB611E-110B-4273-ACD1-62AD1A0544FC}" dt="2021-06-22T16:14:58.602" v="78" actId="20577"/>
        <pc:sldMkLst>
          <pc:docMk/>
          <pc:sldMk cId="4825208" sldId="653"/>
        </pc:sldMkLst>
        <pc:spChg chg="mod">
          <ac:chgData name="Trevor Ford" userId="e62d3275-2530-47a3-9711-e8e9e8501c63" providerId="ADAL" clId="{00CB611E-110B-4273-ACD1-62AD1A0544FC}" dt="2021-06-22T15:56:40.540" v="39" actId="20577"/>
          <ac:spMkLst>
            <pc:docMk/>
            <pc:sldMk cId="4825208" sldId="653"/>
            <ac:spMk id="2" creationId="{EF8FDF5F-EFE0-4761-AC9A-9B5F176BD41C}"/>
          </ac:spMkLst>
        </pc:spChg>
        <pc:spChg chg="mod">
          <ac:chgData name="Trevor Ford" userId="e62d3275-2530-47a3-9711-e8e9e8501c63" providerId="ADAL" clId="{00CB611E-110B-4273-ACD1-62AD1A0544FC}" dt="2021-06-22T16:14:58.602" v="78" actId="20577"/>
          <ac:spMkLst>
            <pc:docMk/>
            <pc:sldMk cId="4825208" sldId="653"/>
            <ac:spMk id="6" creationId="{27308781-6407-4BE7-82E3-D6593CE01A6B}"/>
          </ac:spMkLst>
        </pc:spChg>
        <pc:spChg chg="add mod">
          <ac:chgData name="Trevor Ford" userId="e62d3275-2530-47a3-9711-e8e9e8501c63" providerId="ADAL" clId="{00CB611E-110B-4273-ACD1-62AD1A0544FC}" dt="2021-06-22T16:12:26.992" v="56" actId="1076"/>
          <ac:spMkLst>
            <pc:docMk/>
            <pc:sldMk cId="4825208" sldId="653"/>
            <ac:spMk id="11" creationId="{476C6075-4D8E-4043-B4D8-ADF7875BF60A}"/>
          </ac:spMkLst>
        </pc:spChg>
        <pc:spChg chg="add mod">
          <ac:chgData name="Trevor Ford" userId="e62d3275-2530-47a3-9711-e8e9e8501c63" providerId="ADAL" clId="{00CB611E-110B-4273-ACD1-62AD1A0544FC}" dt="2021-06-22T16:12:26.992" v="56" actId="1076"/>
          <ac:spMkLst>
            <pc:docMk/>
            <pc:sldMk cId="4825208" sldId="653"/>
            <ac:spMk id="12" creationId="{98B59873-4189-49BA-93CD-45A2A9AA7757}"/>
          </ac:spMkLst>
        </pc:spChg>
        <pc:spChg chg="add mod">
          <ac:chgData name="Trevor Ford" userId="e62d3275-2530-47a3-9711-e8e9e8501c63" providerId="ADAL" clId="{00CB611E-110B-4273-ACD1-62AD1A0544FC}" dt="2021-06-22T16:12:26.992" v="56" actId="1076"/>
          <ac:spMkLst>
            <pc:docMk/>
            <pc:sldMk cId="4825208" sldId="653"/>
            <ac:spMk id="13" creationId="{F8CED391-3689-4044-934C-30B2D29A4A88}"/>
          </ac:spMkLst>
        </pc:spChg>
        <pc:spChg chg="add mod">
          <ac:chgData name="Trevor Ford" userId="e62d3275-2530-47a3-9711-e8e9e8501c63" providerId="ADAL" clId="{00CB611E-110B-4273-ACD1-62AD1A0544FC}" dt="2021-06-22T16:12:26.992" v="56" actId="1076"/>
          <ac:spMkLst>
            <pc:docMk/>
            <pc:sldMk cId="4825208" sldId="653"/>
            <ac:spMk id="14" creationId="{E71B2920-2CF0-44D6-82E7-9E31862DEB77}"/>
          </ac:spMkLst>
        </pc:spChg>
        <pc:spChg chg="add mod">
          <ac:chgData name="Trevor Ford" userId="e62d3275-2530-47a3-9711-e8e9e8501c63" providerId="ADAL" clId="{00CB611E-110B-4273-ACD1-62AD1A0544FC}" dt="2021-06-22T16:14:29.484" v="64" actId="207"/>
          <ac:spMkLst>
            <pc:docMk/>
            <pc:sldMk cId="4825208" sldId="653"/>
            <ac:spMk id="15" creationId="{90F1E609-7190-40BA-8AAF-C5A891DDD6E8}"/>
          </ac:spMkLst>
        </pc:spChg>
        <pc:spChg chg="add mod">
          <ac:chgData name="Trevor Ford" userId="e62d3275-2530-47a3-9711-e8e9e8501c63" providerId="ADAL" clId="{00CB611E-110B-4273-ACD1-62AD1A0544FC}" dt="2021-06-22T16:14:24.030" v="63" actId="207"/>
          <ac:spMkLst>
            <pc:docMk/>
            <pc:sldMk cId="4825208" sldId="653"/>
            <ac:spMk id="17" creationId="{BF2AA62E-7476-42F1-AD3C-BEC5995EFC03}"/>
          </ac:spMkLst>
        </pc:spChg>
        <pc:spChg chg="add mod">
          <ac:chgData name="Trevor Ford" userId="e62d3275-2530-47a3-9711-e8e9e8501c63" providerId="ADAL" clId="{00CB611E-110B-4273-ACD1-62AD1A0544FC}" dt="2021-06-22T16:14:32.811" v="65" actId="207"/>
          <ac:spMkLst>
            <pc:docMk/>
            <pc:sldMk cId="4825208" sldId="653"/>
            <ac:spMk id="19" creationId="{73CC150B-DE35-4FEA-B3F7-34E69F330C6D}"/>
          </ac:spMkLst>
        </pc:spChg>
        <pc:spChg chg="add mod">
          <ac:chgData name="Trevor Ford" userId="e62d3275-2530-47a3-9711-e8e9e8501c63" providerId="ADAL" clId="{00CB611E-110B-4273-ACD1-62AD1A0544FC}" dt="2021-06-22T16:13:12.551" v="59" actId="1076"/>
          <ac:spMkLst>
            <pc:docMk/>
            <pc:sldMk cId="4825208" sldId="653"/>
            <ac:spMk id="23" creationId="{1E9FB442-BB20-411A-99A6-FB158FCB7530}"/>
          </ac:spMkLst>
        </pc:spChg>
        <pc:spChg chg="add mod">
          <ac:chgData name="Trevor Ford" userId="e62d3275-2530-47a3-9711-e8e9e8501c63" providerId="ADAL" clId="{00CB611E-110B-4273-ACD1-62AD1A0544FC}" dt="2021-06-22T16:13:12.551" v="59" actId="1076"/>
          <ac:spMkLst>
            <pc:docMk/>
            <pc:sldMk cId="4825208" sldId="653"/>
            <ac:spMk id="25" creationId="{A800A267-2121-4A9C-93B7-39061B4D1BB8}"/>
          </ac:spMkLst>
        </pc:spChg>
        <pc:spChg chg="add mod">
          <ac:chgData name="Trevor Ford" userId="e62d3275-2530-47a3-9711-e8e9e8501c63" providerId="ADAL" clId="{00CB611E-110B-4273-ACD1-62AD1A0544FC}" dt="2021-06-22T16:14:41.247" v="67" actId="1076"/>
          <ac:spMkLst>
            <pc:docMk/>
            <pc:sldMk cId="4825208" sldId="653"/>
            <ac:spMk id="27" creationId="{29FDE6A2-F84C-4CCB-809F-38F4744034FF}"/>
          </ac:spMkLst>
        </pc:spChg>
        <pc:picChg chg="del">
          <ac:chgData name="Trevor Ford" userId="e62d3275-2530-47a3-9711-e8e9e8501c63" providerId="ADAL" clId="{00CB611E-110B-4273-ACD1-62AD1A0544FC}" dt="2021-06-22T16:11:25.568" v="50" actId="478"/>
          <ac:picMkLst>
            <pc:docMk/>
            <pc:sldMk cId="4825208" sldId="653"/>
            <ac:picMk id="3" creationId="{7F6366F9-A23C-44FB-87EE-9F480062FB8B}"/>
          </ac:picMkLst>
        </pc:picChg>
        <pc:picChg chg="add mod">
          <ac:chgData name="Trevor Ford" userId="e62d3275-2530-47a3-9711-e8e9e8501c63" providerId="ADAL" clId="{00CB611E-110B-4273-ACD1-62AD1A0544FC}" dt="2021-06-22T16:11:44.438" v="52" actId="1076"/>
          <ac:picMkLst>
            <pc:docMk/>
            <pc:sldMk cId="4825208" sldId="653"/>
            <ac:picMk id="4" creationId="{49CA8CE7-86E6-48EC-9748-441DB1DDD054}"/>
          </ac:picMkLst>
        </pc:picChg>
        <pc:picChg chg="add mod">
          <ac:chgData name="Trevor Ford" userId="e62d3275-2530-47a3-9711-e8e9e8501c63" providerId="ADAL" clId="{00CB611E-110B-4273-ACD1-62AD1A0544FC}" dt="2021-06-22T16:11:44.438" v="52" actId="1076"/>
          <ac:picMkLst>
            <pc:docMk/>
            <pc:sldMk cId="4825208" sldId="653"/>
            <ac:picMk id="5" creationId="{30DC8E3E-40FA-42F9-823B-78CD1AEBD470}"/>
          </ac:picMkLst>
        </pc:picChg>
        <pc:picChg chg="add mod">
          <ac:chgData name="Trevor Ford" userId="e62d3275-2530-47a3-9711-e8e9e8501c63" providerId="ADAL" clId="{00CB611E-110B-4273-ACD1-62AD1A0544FC}" dt="2021-06-22T16:11:44.438" v="52" actId="1076"/>
          <ac:picMkLst>
            <pc:docMk/>
            <pc:sldMk cId="4825208" sldId="653"/>
            <ac:picMk id="9" creationId="{187371CB-99D0-4314-9F4A-56A811D00048}"/>
          </ac:picMkLst>
        </pc:picChg>
        <pc:picChg chg="add mod">
          <ac:chgData name="Trevor Ford" userId="e62d3275-2530-47a3-9711-e8e9e8501c63" providerId="ADAL" clId="{00CB611E-110B-4273-ACD1-62AD1A0544FC}" dt="2021-06-22T16:11:44.438" v="52" actId="1076"/>
          <ac:picMkLst>
            <pc:docMk/>
            <pc:sldMk cId="4825208" sldId="653"/>
            <ac:picMk id="10" creationId="{2DBA9E9A-DB39-4315-8B0C-2DCE731ECE5B}"/>
          </ac:picMkLst>
        </pc:picChg>
        <pc:picChg chg="add mod">
          <ac:chgData name="Trevor Ford" userId="e62d3275-2530-47a3-9711-e8e9e8501c63" providerId="ADAL" clId="{00CB611E-110B-4273-ACD1-62AD1A0544FC}" dt="2021-06-22T16:13:32.578" v="60" actId="208"/>
          <ac:picMkLst>
            <pc:docMk/>
            <pc:sldMk cId="4825208" sldId="653"/>
            <ac:picMk id="21" creationId="{F5C931A3-4D18-4FB4-B80D-5C91C4CC8CBF}"/>
          </ac:picMkLst>
        </pc:picChg>
        <pc:picChg chg="add mod">
          <ac:chgData name="Trevor Ford" userId="e62d3275-2530-47a3-9711-e8e9e8501c63" providerId="ADAL" clId="{00CB611E-110B-4273-ACD1-62AD1A0544FC}" dt="2021-06-22T16:13:12.551" v="59" actId="1076"/>
          <ac:picMkLst>
            <pc:docMk/>
            <pc:sldMk cId="4825208" sldId="653"/>
            <ac:picMk id="29" creationId="{794D5B16-72C2-4742-A46E-09B26347F705}"/>
          </ac:picMkLst>
        </pc:picChg>
      </pc:sldChg>
      <pc:sldChg chg="modSp mod">
        <pc:chgData name="Trevor Ford" userId="e62d3275-2530-47a3-9711-e8e9e8501c63" providerId="ADAL" clId="{00CB611E-110B-4273-ACD1-62AD1A0544FC}" dt="2021-06-22T15:56:16.296" v="9" actId="20577"/>
        <pc:sldMkLst>
          <pc:docMk/>
          <pc:sldMk cId="3635852913" sldId="1719"/>
        </pc:sldMkLst>
        <pc:spChg chg="mod">
          <ac:chgData name="Trevor Ford" userId="e62d3275-2530-47a3-9711-e8e9e8501c63" providerId="ADAL" clId="{00CB611E-110B-4273-ACD1-62AD1A0544FC}" dt="2021-06-22T15:56:16.296" v="9" actId="20577"/>
          <ac:spMkLst>
            <pc:docMk/>
            <pc:sldMk cId="3635852913" sldId="1719"/>
            <ac:spMk id="4" creationId="{00000000-0000-0000-0000-000000000000}"/>
          </ac:spMkLst>
        </pc:spChg>
      </pc:sldChg>
      <pc:sldChg chg="modNotesTx">
        <pc:chgData name="Trevor Ford" userId="e62d3275-2530-47a3-9711-e8e9e8501c63" providerId="ADAL" clId="{00CB611E-110B-4273-ACD1-62AD1A0544FC}" dt="2021-06-22T16:16:17.340" v="118" actId="20577"/>
        <pc:sldMkLst>
          <pc:docMk/>
          <pc:sldMk cId="1075366910" sldId="2191"/>
        </pc:sldMkLst>
      </pc:sldChg>
      <pc:sldChg chg="modSp mod modNotesTx">
        <pc:chgData name="Trevor Ford" userId="e62d3275-2530-47a3-9711-e8e9e8501c63" providerId="ADAL" clId="{00CB611E-110B-4273-ACD1-62AD1A0544FC}" dt="2021-06-22T16:15:57.721" v="98" actId="20577"/>
        <pc:sldMkLst>
          <pc:docMk/>
          <pc:sldMk cId="583547971" sldId="10346"/>
        </pc:sldMkLst>
        <pc:spChg chg="mod">
          <ac:chgData name="Trevor Ford" userId="e62d3275-2530-47a3-9711-e8e9e8501c63" providerId="ADAL" clId="{00CB611E-110B-4273-ACD1-62AD1A0544FC}" dt="2021-06-22T16:15:49.197" v="88" actId="20577"/>
          <ac:spMkLst>
            <pc:docMk/>
            <pc:sldMk cId="583547971" sldId="10346"/>
            <ac:spMk id="11" creationId="{D068FC64-4389-4E1E-9DF5-F3132EAE582E}"/>
          </ac:spMkLst>
        </pc:spChg>
      </pc:sldChg>
      <pc:sldChg chg="modSp mod">
        <pc:chgData name="Trevor Ford" userId="e62d3275-2530-47a3-9711-e8e9e8501c63" providerId="ADAL" clId="{00CB611E-110B-4273-ACD1-62AD1A0544FC}" dt="2021-06-22T15:56:32.080" v="27" actId="20577"/>
        <pc:sldMkLst>
          <pc:docMk/>
          <pc:sldMk cId="2552596637" sldId="2076136436"/>
        </pc:sldMkLst>
        <pc:spChg chg="mod">
          <ac:chgData name="Trevor Ford" userId="e62d3275-2530-47a3-9711-e8e9e8501c63" providerId="ADAL" clId="{00CB611E-110B-4273-ACD1-62AD1A0544FC}" dt="2021-06-22T15:56:32.080" v="27" actId="20577"/>
          <ac:spMkLst>
            <pc:docMk/>
            <pc:sldMk cId="2552596637" sldId="2076136436"/>
            <ac:spMk id="5" creationId="{AEC0E36E-32CB-4FC4-85FB-F25C9F76AFA5}"/>
          </ac:spMkLst>
        </pc:spChg>
      </pc:sldChg>
      <pc:sldChg chg="modSp mod">
        <pc:chgData name="Trevor Ford" userId="e62d3275-2530-47a3-9711-e8e9e8501c63" providerId="ADAL" clId="{00CB611E-110B-4273-ACD1-62AD1A0544FC}" dt="2021-06-22T16:16:24.705" v="128" actId="20577"/>
        <pc:sldMkLst>
          <pc:docMk/>
          <pc:sldMk cId="349174732" sldId="2076136502"/>
        </pc:sldMkLst>
        <pc:spChg chg="mod">
          <ac:chgData name="Trevor Ford" userId="e62d3275-2530-47a3-9711-e8e9e8501c63" providerId="ADAL" clId="{00CB611E-110B-4273-ACD1-62AD1A0544FC}" dt="2021-06-22T16:16:24.705" v="128" actId="20577"/>
          <ac:spMkLst>
            <pc:docMk/>
            <pc:sldMk cId="349174732" sldId="2076136502"/>
            <ac:spMk id="3" creationId="{1657105B-E206-4BEB-9CCF-CB5A40071A51}"/>
          </ac:spMkLst>
        </pc:spChg>
      </pc:sldChg>
      <pc:sldChg chg="modSp mod">
        <pc:chgData name="Trevor Ford" userId="e62d3275-2530-47a3-9711-e8e9e8501c63" providerId="ADAL" clId="{00CB611E-110B-4273-ACD1-62AD1A0544FC}" dt="2021-06-22T16:16:06.190" v="108" actId="20577"/>
        <pc:sldMkLst>
          <pc:docMk/>
          <pc:sldMk cId="1226201136" sldId="2076136506"/>
        </pc:sldMkLst>
        <pc:spChg chg="mod">
          <ac:chgData name="Trevor Ford" userId="e62d3275-2530-47a3-9711-e8e9e8501c63" providerId="ADAL" clId="{00CB611E-110B-4273-ACD1-62AD1A0544FC}" dt="2021-06-22T16:16:06.190" v="108" actId="20577"/>
          <ac:spMkLst>
            <pc:docMk/>
            <pc:sldMk cId="1226201136" sldId="2076136506"/>
            <ac:spMk id="2" creationId="{066356BE-8EFE-479A-A762-A1FCF9D05186}"/>
          </ac:spMkLst>
        </pc:spChg>
      </pc:sldChg>
      <pc:sldChg chg="modSp mod">
        <pc:chgData name="Trevor Ford" userId="e62d3275-2530-47a3-9711-e8e9e8501c63" providerId="ADAL" clId="{00CB611E-110B-4273-ACD1-62AD1A0544FC}" dt="2021-06-22T16:16:57.252" v="169" actId="20577"/>
        <pc:sldMkLst>
          <pc:docMk/>
          <pc:sldMk cId="2218498802" sldId="2076136514"/>
        </pc:sldMkLst>
        <pc:spChg chg="mod">
          <ac:chgData name="Trevor Ford" userId="e62d3275-2530-47a3-9711-e8e9e8501c63" providerId="ADAL" clId="{00CB611E-110B-4273-ACD1-62AD1A0544FC}" dt="2021-06-22T16:16:57.252" v="169" actId="20577"/>
          <ac:spMkLst>
            <pc:docMk/>
            <pc:sldMk cId="2218498802" sldId="2076136514"/>
            <ac:spMk id="3" creationId="{6AE1059B-CB78-44DD-951C-03C72085C7D3}"/>
          </ac:spMkLst>
        </pc:spChg>
      </pc:sldChg>
      <pc:sldChg chg="modSp mod modNotesTx">
        <pc:chgData name="Trevor Ford" userId="e62d3275-2530-47a3-9711-e8e9e8501c63" providerId="ADAL" clId="{00CB611E-110B-4273-ACD1-62AD1A0544FC}" dt="2021-06-22T16:16:49.230" v="159" actId="20577"/>
        <pc:sldMkLst>
          <pc:docMk/>
          <pc:sldMk cId="1967526818" sldId="2076136561"/>
        </pc:sldMkLst>
        <pc:spChg chg="mod">
          <ac:chgData name="Trevor Ford" userId="e62d3275-2530-47a3-9711-e8e9e8501c63" providerId="ADAL" clId="{00CB611E-110B-4273-ACD1-62AD1A0544FC}" dt="2021-06-22T16:16:31.298" v="138" actId="20577"/>
          <ac:spMkLst>
            <pc:docMk/>
            <pc:sldMk cId="1967526818" sldId="2076136561"/>
            <ac:spMk id="2" creationId="{C9D584F0-3E29-49A3-974D-92663C509EF4}"/>
          </ac:spMkLst>
        </pc:spChg>
        <pc:spChg chg="mod">
          <ac:chgData name="Trevor Ford" userId="e62d3275-2530-47a3-9711-e8e9e8501c63" providerId="ADAL" clId="{00CB611E-110B-4273-ACD1-62AD1A0544FC}" dt="2021-06-22T16:16:42.897" v="149" actId="1076"/>
          <ac:spMkLst>
            <pc:docMk/>
            <pc:sldMk cId="1967526818" sldId="2076136561"/>
            <ac:spMk id="3" creationId="{05B6C637-190C-491C-BD39-260A9A0077D0}"/>
          </ac:spMkLst>
        </pc:spChg>
      </pc:sldChg>
    </pc:docChg>
  </pc:docChgLst>
  <pc:docChgLst>
    <pc:chgData name="Trevor Ford" userId="e62d3275-2530-47a3-9711-e8e9e8501c63" providerId="ADAL" clId="{C7084B8E-5ED8-4E93-9721-974D90ADFA25}"/>
    <pc:docChg chg="undo custSel modSld">
      <pc:chgData name="Trevor Ford" userId="e62d3275-2530-47a3-9711-e8e9e8501c63" providerId="ADAL" clId="{C7084B8E-5ED8-4E93-9721-974D90ADFA25}" dt="2021-01-19T17:14:44.927" v="397" actId="20577"/>
      <pc:docMkLst>
        <pc:docMk/>
      </pc:docMkLst>
      <pc:sldChg chg="modNotesTx">
        <pc:chgData name="Trevor Ford" userId="e62d3275-2530-47a3-9711-e8e9e8501c63" providerId="ADAL" clId="{C7084B8E-5ED8-4E93-9721-974D90ADFA25}" dt="2021-01-19T16:57:57.475" v="121" actId="20577"/>
        <pc:sldMkLst>
          <pc:docMk/>
          <pc:sldMk cId="4825208" sldId="653"/>
        </pc:sldMkLst>
      </pc:sldChg>
      <pc:sldChg chg="modNotesTx">
        <pc:chgData name="Trevor Ford" userId="e62d3275-2530-47a3-9711-e8e9e8501c63" providerId="ADAL" clId="{C7084B8E-5ED8-4E93-9721-974D90ADFA25}" dt="2021-01-19T17:12:29.894" v="318"/>
        <pc:sldMkLst>
          <pc:docMk/>
          <pc:sldMk cId="2377640284" sldId="1720"/>
        </pc:sldMkLst>
      </pc:sldChg>
      <pc:sldChg chg="modSp mod">
        <pc:chgData name="Trevor Ford" userId="e62d3275-2530-47a3-9711-e8e9e8501c63" providerId="ADAL" clId="{C7084B8E-5ED8-4E93-9721-974D90ADFA25}" dt="2021-01-19T17:14:44.927" v="397" actId="20577"/>
        <pc:sldMkLst>
          <pc:docMk/>
          <pc:sldMk cId="3815199136" sldId="1824"/>
        </pc:sldMkLst>
        <pc:spChg chg="mod">
          <ac:chgData name="Trevor Ford" userId="e62d3275-2530-47a3-9711-e8e9e8501c63" providerId="ADAL" clId="{C7084B8E-5ED8-4E93-9721-974D90ADFA25}" dt="2021-01-19T17:09:40.326" v="272" actId="404"/>
          <ac:spMkLst>
            <pc:docMk/>
            <pc:sldMk cId="3815199136" sldId="1824"/>
            <ac:spMk id="7" creationId="{E01A2BDA-BAED-4375-92BF-5118F29BC0E5}"/>
          </ac:spMkLst>
        </pc:spChg>
        <pc:spChg chg="mod">
          <ac:chgData name="Trevor Ford" userId="e62d3275-2530-47a3-9711-e8e9e8501c63" providerId="ADAL" clId="{C7084B8E-5ED8-4E93-9721-974D90ADFA25}" dt="2021-01-19T17:14:44.927" v="397" actId="20577"/>
          <ac:spMkLst>
            <pc:docMk/>
            <pc:sldMk cId="3815199136" sldId="1824"/>
            <ac:spMk id="24" creationId="{B13EA2B0-F7B6-4C69-A2AF-C737AB447D0B}"/>
          </ac:spMkLst>
        </pc:spChg>
      </pc:sldChg>
      <pc:sldChg chg="modSp mod">
        <pc:chgData name="Trevor Ford" userId="e62d3275-2530-47a3-9711-e8e9e8501c63" providerId="ADAL" clId="{C7084B8E-5ED8-4E93-9721-974D90ADFA25}" dt="2021-01-19T17:11:16.665" v="313"/>
        <pc:sldMkLst>
          <pc:docMk/>
          <pc:sldMk cId="21193781" sldId="1825"/>
        </pc:sldMkLst>
        <pc:spChg chg="mod">
          <ac:chgData name="Trevor Ford" userId="e62d3275-2530-47a3-9711-e8e9e8501c63" providerId="ADAL" clId="{C7084B8E-5ED8-4E93-9721-974D90ADFA25}" dt="2021-01-19T17:10:13.863" v="291" actId="20577"/>
          <ac:spMkLst>
            <pc:docMk/>
            <pc:sldMk cId="21193781" sldId="1825"/>
            <ac:spMk id="3" creationId="{3DA5E676-2512-4813-BA59-4F4808EF0945}"/>
          </ac:spMkLst>
        </pc:spChg>
        <pc:spChg chg="mod">
          <ac:chgData name="Trevor Ford" userId="e62d3275-2530-47a3-9711-e8e9e8501c63" providerId="ADAL" clId="{C7084B8E-5ED8-4E93-9721-974D90ADFA25}" dt="2021-01-19T17:11:12.607" v="312" actId="21"/>
          <ac:spMkLst>
            <pc:docMk/>
            <pc:sldMk cId="21193781" sldId="1825"/>
            <ac:spMk id="8" creationId="{E52D1CCD-B765-423F-81EA-26409B1A8453}"/>
          </ac:spMkLst>
        </pc:spChg>
        <pc:spChg chg="mod">
          <ac:chgData name="Trevor Ford" userId="e62d3275-2530-47a3-9711-e8e9e8501c63" providerId="ADAL" clId="{C7084B8E-5ED8-4E93-9721-974D90ADFA25}" dt="2021-01-19T17:11:16.665" v="313"/>
          <ac:spMkLst>
            <pc:docMk/>
            <pc:sldMk cId="21193781" sldId="1825"/>
            <ac:spMk id="9" creationId="{C64CE31B-DCCB-4AE3-87F6-4C13F759A30D}"/>
          </ac:spMkLst>
        </pc:spChg>
      </pc:sldChg>
      <pc:sldChg chg="modSp mod modNotesTx">
        <pc:chgData name="Trevor Ford" userId="e62d3275-2530-47a3-9711-e8e9e8501c63" providerId="ADAL" clId="{C7084B8E-5ED8-4E93-9721-974D90ADFA25}" dt="2021-01-19T16:58:56.892" v="188" actId="20577"/>
        <pc:sldMkLst>
          <pc:docMk/>
          <pc:sldMk cId="583547971" sldId="10346"/>
        </pc:sldMkLst>
        <pc:spChg chg="mod">
          <ac:chgData name="Trevor Ford" userId="e62d3275-2530-47a3-9711-e8e9e8501c63" providerId="ADAL" clId="{C7084B8E-5ED8-4E93-9721-974D90ADFA25}" dt="2021-01-19T16:58:46.923" v="169" actId="404"/>
          <ac:spMkLst>
            <pc:docMk/>
            <pc:sldMk cId="583547971" sldId="10346"/>
            <ac:spMk id="3" creationId="{ADF23D03-ACED-4FE2-8C0B-725379F36E92}"/>
          </ac:spMkLst>
        </pc:spChg>
      </pc:sldChg>
      <pc:sldChg chg="delSp mod modNotesTx">
        <pc:chgData name="Trevor Ford" userId="e62d3275-2530-47a3-9711-e8e9e8501c63" providerId="ADAL" clId="{C7084B8E-5ED8-4E93-9721-974D90ADFA25}" dt="2021-01-19T16:58:19.950" v="125"/>
        <pc:sldMkLst>
          <pc:docMk/>
          <pc:sldMk cId="4236643448" sldId="2076136430"/>
        </pc:sldMkLst>
        <pc:graphicFrameChg chg="del">
          <ac:chgData name="Trevor Ford" userId="e62d3275-2530-47a3-9711-e8e9e8501c63" providerId="ADAL" clId="{C7084B8E-5ED8-4E93-9721-974D90ADFA25}" dt="2021-01-19T16:58:12.486" v="122" actId="478"/>
          <ac:graphicFrameMkLst>
            <pc:docMk/>
            <pc:sldMk cId="4236643448" sldId="2076136430"/>
            <ac:graphicFrameMk id="4" creationId="{D9BB0DC0-3D73-4558-B83F-CD68FAF9FFB3}"/>
          </ac:graphicFrameMkLst>
        </pc:graphicFrameChg>
      </pc:sldChg>
      <pc:sldChg chg="modSp mod">
        <pc:chgData name="Trevor Ford" userId="e62d3275-2530-47a3-9711-e8e9e8501c63" providerId="ADAL" clId="{C7084B8E-5ED8-4E93-9721-974D90ADFA25}" dt="2021-01-19T16:58:28.219" v="144" actId="20577"/>
        <pc:sldMkLst>
          <pc:docMk/>
          <pc:sldMk cId="713597766" sldId="2076136431"/>
        </pc:sldMkLst>
        <pc:spChg chg="mod">
          <ac:chgData name="Trevor Ford" userId="e62d3275-2530-47a3-9711-e8e9e8501c63" providerId="ADAL" clId="{C7084B8E-5ED8-4E93-9721-974D90ADFA25}" dt="2021-01-19T16:58:28.219" v="144" actId="20577"/>
          <ac:spMkLst>
            <pc:docMk/>
            <pc:sldMk cId="713597766" sldId="2076136431"/>
            <ac:spMk id="4" creationId="{8AE9ED77-320C-4FBC-8098-69A8E41F7DA9}"/>
          </ac:spMkLst>
        </pc:spChg>
      </pc:sldChg>
      <pc:sldChg chg="modSp mod">
        <pc:chgData name="Trevor Ford" userId="e62d3275-2530-47a3-9711-e8e9e8501c63" providerId="ADAL" clId="{C7084B8E-5ED8-4E93-9721-974D90ADFA25}" dt="2021-01-19T17:13:19.851" v="381" actId="20577"/>
        <pc:sldMkLst>
          <pc:docMk/>
          <pc:sldMk cId="4289524203" sldId="2076136435"/>
        </pc:sldMkLst>
        <pc:spChg chg="mod">
          <ac:chgData name="Trevor Ford" userId="e62d3275-2530-47a3-9711-e8e9e8501c63" providerId="ADAL" clId="{C7084B8E-5ED8-4E93-9721-974D90ADFA25}" dt="2021-01-19T17:13:11.604" v="360" actId="1076"/>
          <ac:spMkLst>
            <pc:docMk/>
            <pc:sldMk cId="4289524203" sldId="2076136435"/>
            <ac:spMk id="175" creationId="{BC48303A-5732-4FE5-8D4A-A1C9071B7957}"/>
          </ac:spMkLst>
        </pc:spChg>
        <pc:spChg chg="mod">
          <ac:chgData name="Trevor Ford" userId="e62d3275-2530-47a3-9711-e8e9e8501c63" providerId="ADAL" clId="{C7084B8E-5ED8-4E93-9721-974D90ADFA25}" dt="2021-01-19T17:13:19.851" v="381" actId="20577"/>
          <ac:spMkLst>
            <pc:docMk/>
            <pc:sldMk cId="4289524203" sldId="2076136435"/>
            <ac:spMk id="189" creationId="{56DC4EA7-2030-45AA-9D54-A68810195E7D}"/>
          </ac:spMkLst>
        </pc:spChg>
      </pc:sldChg>
      <pc:sldChg chg="modSp mod">
        <pc:chgData name="Trevor Ford" userId="e62d3275-2530-47a3-9711-e8e9e8501c63" providerId="ADAL" clId="{C7084B8E-5ED8-4E93-9721-974D90ADFA25}" dt="2021-01-19T17:14:34.416" v="388" actId="20577"/>
        <pc:sldMkLst>
          <pc:docMk/>
          <pc:sldMk cId="633614579" sldId="2076136501"/>
        </pc:sldMkLst>
        <pc:spChg chg="mod">
          <ac:chgData name="Trevor Ford" userId="e62d3275-2530-47a3-9711-e8e9e8501c63" providerId="ADAL" clId="{C7084B8E-5ED8-4E93-9721-974D90ADFA25}" dt="2021-01-19T16:59:59.480" v="230" actId="20577"/>
          <ac:spMkLst>
            <pc:docMk/>
            <pc:sldMk cId="633614579" sldId="2076136501"/>
            <ac:spMk id="2" creationId="{7A6B6CDB-2771-4F9A-95C4-711DFB667CBC}"/>
          </ac:spMkLst>
        </pc:spChg>
        <pc:spChg chg="mod">
          <ac:chgData name="Trevor Ford" userId="e62d3275-2530-47a3-9711-e8e9e8501c63" providerId="ADAL" clId="{C7084B8E-5ED8-4E93-9721-974D90ADFA25}" dt="2021-01-19T17:14:34.416" v="388" actId="20577"/>
          <ac:spMkLst>
            <pc:docMk/>
            <pc:sldMk cId="633614579" sldId="2076136501"/>
            <ac:spMk id="36" creationId="{827A8E01-043E-49C6-AF0D-7807BD010011}"/>
          </ac:spMkLst>
        </pc:spChg>
      </pc:sldChg>
      <pc:sldChg chg="modSp mod">
        <pc:chgData name="Trevor Ford" userId="e62d3275-2530-47a3-9711-e8e9e8501c63" providerId="ADAL" clId="{C7084B8E-5ED8-4E93-9721-974D90ADFA25}" dt="2021-01-19T17:11:30.096" v="317"/>
        <pc:sldMkLst>
          <pc:docMk/>
          <pc:sldMk cId="2160146155" sldId="2076136509"/>
        </pc:sldMkLst>
        <pc:spChg chg="mod">
          <ac:chgData name="Trevor Ford" userId="e62d3275-2530-47a3-9711-e8e9e8501c63" providerId="ADAL" clId="{C7084B8E-5ED8-4E93-9721-974D90ADFA25}" dt="2021-01-19T17:11:23.181" v="314"/>
          <ac:spMkLst>
            <pc:docMk/>
            <pc:sldMk cId="2160146155" sldId="2076136509"/>
            <ac:spMk id="8" creationId="{5653F7CA-CA06-4675-ACAF-F573D6179F2D}"/>
          </ac:spMkLst>
        </pc:spChg>
        <pc:spChg chg="mod">
          <ac:chgData name="Trevor Ford" userId="e62d3275-2530-47a3-9711-e8e9e8501c63" providerId="ADAL" clId="{C7084B8E-5ED8-4E93-9721-974D90ADFA25}" dt="2021-01-19T17:11:30.096" v="317"/>
          <ac:spMkLst>
            <pc:docMk/>
            <pc:sldMk cId="2160146155" sldId="2076136509"/>
            <ac:spMk id="9" creationId="{AC218E72-1BB6-4D9A-9DB5-BF36BFF77CD2}"/>
          </ac:spMkLst>
        </pc:spChg>
      </pc:sldChg>
      <pc:sldChg chg="modSp mod">
        <pc:chgData name="Trevor Ford" userId="e62d3275-2530-47a3-9711-e8e9e8501c63" providerId="ADAL" clId="{C7084B8E-5ED8-4E93-9721-974D90ADFA25}" dt="2021-01-19T16:59:27.825" v="211" actId="20577"/>
        <pc:sldMkLst>
          <pc:docMk/>
          <pc:sldMk cId="3248212648" sldId="2076136510"/>
        </pc:sldMkLst>
        <pc:spChg chg="mod">
          <ac:chgData name="Trevor Ford" userId="e62d3275-2530-47a3-9711-e8e9e8501c63" providerId="ADAL" clId="{C7084B8E-5ED8-4E93-9721-974D90ADFA25}" dt="2021-01-19T16:59:27.825" v="211" actId="20577"/>
          <ac:spMkLst>
            <pc:docMk/>
            <pc:sldMk cId="3248212648" sldId="2076136510"/>
            <ac:spMk id="10" creationId="{CC685368-FB88-493D-874F-6A91186328BA}"/>
          </ac:spMkLst>
        </pc:spChg>
      </pc:sldChg>
      <pc:sldChg chg="modSp mod">
        <pc:chgData name="Trevor Ford" userId="e62d3275-2530-47a3-9711-e8e9e8501c63" providerId="ADAL" clId="{C7084B8E-5ED8-4E93-9721-974D90ADFA25}" dt="2021-01-19T17:09:23.059" v="251" actId="20577"/>
        <pc:sldMkLst>
          <pc:docMk/>
          <pc:sldMk cId="3967227616" sldId="2076136560"/>
        </pc:sldMkLst>
        <pc:spChg chg="mod">
          <ac:chgData name="Trevor Ford" userId="e62d3275-2530-47a3-9711-e8e9e8501c63" providerId="ADAL" clId="{C7084B8E-5ED8-4E93-9721-974D90ADFA25}" dt="2021-01-19T17:09:23.059" v="251" actId="20577"/>
          <ac:spMkLst>
            <pc:docMk/>
            <pc:sldMk cId="3967227616" sldId="2076136560"/>
            <ac:spMk id="2" creationId="{3698F950-1D66-4B2C-8FA0-02EE96656BFD}"/>
          </ac:spMkLst>
        </pc:spChg>
      </pc:sldChg>
      <pc:sldChg chg="modSp mod">
        <pc:chgData name="Trevor Ford" userId="e62d3275-2530-47a3-9711-e8e9e8501c63" providerId="ADAL" clId="{C7084B8E-5ED8-4E93-9721-974D90ADFA25}" dt="2021-01-19T17:12:45.673" v="339" actId="20577"/>
        <pc:sldMkLst>
          <pc:docMk/>
          <pc:sldMk cId="2996793445" sldId="2076136565"/>
        </pc:sldMkLst>
        <pc:spChg chg="mod">
          <ac:chgData name="Trevor Ford" userId="e62d3275-2530-47a3-9711-e8e9e8501c63" providerId="ADAL" clId="{C7084B8E-5ED8-4E93-9721-974D90ADFA25}" dt="2021-01-19T17:12:45.673" v="339" actId="20577"/>
          <ac:spMkLst>
            <pc:docMk/>
            <pc:sldMk cId="2996793445" sldId="2076136565"/>
            <ac:spMk id="3" creationId="{CB54CEB7-8A27-4823-BDD5-20CD7EB90D2A}"/>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3/15/2022 12:40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3/15/2022 12:40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3/15/2022 12:40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latin typeface="Segoe UI Light" pitchFamily="34" charset="0"/>
                <a:ea typeface="+mn-ea"/>
                <a:cs typeface="+mn-cs"/>
              </a:rPr>
              <a:t>Makers with out the custom connector would need to know the details of the service, by using a custom connector with an action this promotes good architectural design - loose coupling via a contract where the calling system doesn't need to know the details since they could change.</a:t>
            </a:r>
          </a:p>
          <a:p>
            <a:endParaRPr lang="en-US" sz="882" kern="1200" dirty="0">
              <a:solidFill>
                <a:schemeClr val="tx1"/>
              </a:solidFill>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3/15/2022 12:40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943050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3/15/2022 12:40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155D79B-8AA2-4231-993B-629FCA31B0F5}"/>
              </a:ext>
            </a:extLst>
          </p:cNvPr>
          <p:cNvSpPr>
            <a:spLocks noGrp="1"/>
          </p:cNvSpPr>
          <p:nvPr>
            <p:ph type="body" idx="1"/>
          </p:nvPr>
        </p:nvSpPr>
        <p:spPr/>
        <p:txBody>
          <a:bodyPr/>
          <a:lstStyle/>
          <a:p>
            <a:r>
              <a:rPr lang="en-CA" dirty="0"/>
              <a:t>More than just a database</a:t>
            </a:r>
          </a:p>
          <a:p>
            <a:r>
              <a:rPr lang="en-CA" dirty="0"/>
              <a:t>A configurable security model</a:t>
            </a:r>
          </a:p>
          <a:p>
            <a:r>
              <a:rPr lang="en-CA" dirty="0"/>
              <a:t>Custom business logic executing regardless of application</a:t>
            </a:r>
          </a:p>
          <a:p>
            <a:r>
              <a:rPr lang="en-CA" dirty="0"/>
              <a:t>Data stored in different ways depending on type (files vs data)</a:t>
            </a:r>
          </a:p>
          <a:p>
            <a:endParaRPr lang="en-CA" dirty="0"/>
          </a:p>
          <a:p>
            <a:r>
              <a:rPr lang="en-CA" dirty="0"/>
              <a:t>X Logo – Xamarin to represent building external customer facing applications </a:t>
            </a:r>
          </a:p>
          <a:p>
            <a:endParaRPr lang="en-CA" dirty="0"/>
          </a:p>
        </p:txBody>
      </p:sp>
    </p:spTree>
    <p:extLst>
      <p:ext uri="{BB962C8B-B14F-4D97-AF65-F5344CB8AC3E}">
        <p14:creationId xmlns:p14="http://schemas.microsoft.com/office/powerpoint/2010/main" val="1031543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6BFA990-3B17-4E64-8FBD-1F81F1F4B701}" type="datetime8">
              <a:rPr lang="en-US" smtClean="0"/>
              <a:t>3/15/2022 12:40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160420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700" b="0" i="0" u="none" strike="noStrike" kern="1200" cap="none" spc="0" normalizeH="0" baseline="0" noProof="0" dirty="0">
                <a:ln>
                  <a:noFill/>
                </a:ln>
                <a:solidFill>
                  <a:prstClr val="black"/>
                </a:solidFill>
                <a:effectLst/>
                <a:uLnTx/>
                <a:uFillTx/>
                <a:latin typeface="+mn-lt"/>
                <a:ea typeface="+mn-ea"/>
                <a:cs typeface="+mn-cs"/>
              </a:rPr>
              <a:t>SOAP endpoint is deprecated and should not directly be used for new apps</a:t>
            </a:r>
            <a:endParaRPr kumimoji="0" lang="en-US" sz="3100" b="0" i="0" u="none" strike="noStrike" kern="1200" cap="none" spc="0" normalizeH="0" baseline="0" noProof="0" dirty="0">
              <a:ln>
                <a:noFill/>
              </a:ln>
              <a:solidFill>
                <a:prstClr val="black"/>
              </a:solidFill>
              <a:effectLst/>
              <a:uLnTx/>
              <a:uFillTx/>
              <a:latin typeface="+mn-lt"/>
              <a:ea typeface="+mn-ea"/>
              <a:cs typeface="+mn-cs"/>
            </a:endParaRPr>
          </a:p>
          <a:p>
            <a:endParaRPr lang="en-US" dirty="0"/>
          </a:p>
          <a:p>
            <a:r>
              <a:rPr lang="en-US" dirty="0"/>
              <a:t>App API is exposed to OData endpoint and SOAP endpoint(Deprecated)</a:t>
            </a:r>
          </a:p>
          <a:p>
            <a:endParaRPr lang="en-US" dirty="0"/>
          </a:p>
          <a:p>
            <a:r>
              <a:rPr lang="en-US" dirty="0"/>
              <a:t>When you are using the Common Data Service connector it is making calls to the </a:t>
            </a:r>
            <a:r>
              <a:rPr lang="en-US" dirty="0" err="1"/>
              <a:t>Odata</a:t>
            </a:r>
            <a:r>
              <a:rPr lang="en-US" dirty="0"/>
              <a:t> API</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3/15/2022 12:40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623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a:rPr>
              <a:t>Use this to have a discussion on async vs sync…</a:t>
            </a:r>
          </a:p>
        </p:txBody>
      </p:sp>
      <p:sp>
        <p:nvSpPr>
          <p:cNvPr id="4" name="Header Placeholder 3"/>
          <p:cNvSpPr>
            <a:spLocks noGrp="1"/>
          </p:cNvSpPr>
          <p:nvPr>
            <p:ph type="hdr" sz="quarter" idx="10"/>
          </p:nvPr>
        </p:nvSpPr>
        <p:spPr/>
        <p:txBody>
          <a:bodyPr/>
          <a:lstStyle/>
          <a:p>
            <a:r>
              <a:rPr lang="en-US">
                <a:latin typeface="Segoe UI"/>
              </a:rPr>
              <a:t>Microsoft Dynamics</a:t>
            </a:r>
            <a:endParaRPr lang="en-US" dirty="0">
              <a:latin typeface="Segoe UI"/>
            </a:endParaRPr>
          </a:p>
        </p:txBody>
      </p:sp>
      <p:sp>
        <p:nvSpPr>
          <p:cNvPr id="5" name="Date Placeholder 4"/>
          <p:cNvSpPr>
            <a:spLocks noGrp="1"/>
          </p:cNvSpPr>
          <p:nvPr>
            <p:ph type="dt" sz="quarter" idx="11"/>
          </p:nvPr>
        </p:nvSpPr>
        <p:spPr/>
        <p:txBody>
          <a:bodyPr/>
          <a:lstStyle/>
          <a:p>
            <a:fld id="{48C150EB-8E4B-4995-8633-5EADCC1D8188}" type="datetime1">
              <a:rPr lang="en-US" smtClean="0">
                <a:latin typeface="Segoe UI"/>
              </a:rPr>
              <a:t>3/15/2022</a:t>
            </a:fld>
            <a:endParaRPr lang="en-US" dirty="0">
              <a:latin typeface="Segoe UI"/>
            </a:endParaRPr>
          </a:p>
        </p:txBody>
      </p:sp>
      <p:sp>
        <p:nvSpPr>
          <p:cNvPr id="6" name="Footer Placeholder 5"/>
          <p:cNvSpPr>
            <a:spLocks noGrp="1"/>
          </p:cNvSpPr>
          <p:nvPr>
            <p:ph type="ftr" sz="quarter" idx="12"/>
          </p:nvPr>
        </p:nvSpPr>
        <p:spPr/>
        <p:txBody>
          <a:bodyPr/>
          <a:lstStyle/>
          <a:p>
            <a:r>
              <a:rPr lang="en-US" sz="50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z="500">
                <a:solidFill>
                  <a:srgbClr val="000000"/>
                </a:solidFill>
                <a:latin typeface="Segoe UI" pitchFamily="34" charset="0"/>
              </a:rPr>
            </a:br>
            <a:r>
              <a:rPr lang="en-US" sz="500">
                <a:solidFill>
                  <a:srgbClr val="000000"/>
                </a:solidFill>
                <a:latin typeface="Segoe UI" pitchFamily="34" charset="0"/>
              </a:rPr>
              <a:t>MICROSOFT MAKES NO WARRANTIES, EXPRESS, IMPLIED OR STATUTORY, AS TO THE INFORMATION IN THIS PRESENTATION.</a:t>
            </a:r>
            <a:endParaRPr lang="en-US" sz="500" dirty="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980CB99-47E3-46F4-AAEB-3919FBEFC014}" type="slidenum">
              <a:rPr lang="en-US" smtClean="0">
                <a:latin typeface="Segoe UI" pitchFamily="34" charset="0"/>
              </a:rPr>
              <a:pPr/>
              <a:t>16</a:t>
            </a:fld>
            <a:endParaRPr lang="en-US" dirty="0">
              <a:latin typeface="Segoe UI" pitchFamily="34" charset="0"/>
            </a:endParaRPr>
          </a:p>
        </p:txBody>
      </p:sp>
    </p:spTree>
    <p:extLst>
      <p:ext uri="{BB962C8B-B14F-4D97-AF65-F5344CB8AC3E}">
        <p14:creationId xmlns:p14="http://schemas.microsoft.com/office/powerpoint/2010/main" val="959389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https://docs.microsoft.com/en-us/powerapps/maker/common-data-service/api-limits-overview</a:t>
            </a:r>
          </a:p>
          <a:p>
            <a:endParaRPr lang="en-US" dirty="0"/>
          </a:p>
          <a:p>
            <a:r>
              <a:rPr lang="en-US" b="1" dirty="0"/>
              <a:t>Service Protection</a:t>
            </a:r>
            <a:r>
              <a:rPr lang="en-US" dirty="0"/>
              <a:t> - </a:t>
            </a:r>
            <a:r>
              <a:rPr lang="en-US" sz="882" b="0" i="0" u="none" strike="noStrike" kern="1200" dirty="0">
                <a:solidFill>
                  <a:schemeClr val="tx1"/>
                </a:solidFill>
                <a:effectLst/>
                <a:latin typeface="Segoe UI Light" pitchFamily="34" charset="0"/>
                <a:ea typeface="+mn-ea"/>
                <a:cs typeface="+mn-cs"/>
              </a:rPr>
              <a:t>To ensure consistent availability and performance for everyone the platform applies some limits to how APIs are used with </a:t>
            </a:r>
            <a:r>
              <a:rPr lang="en-US" sz="900" dirty="0">
                <a:gradFill>
                  <a:gsLst>
                    <a:gs pos="0">
                      <a:srgbClr val="FFFFFF"/>
                    </a:gs>
                    <a:gs pos="100000">
                      <a:srgbClr val="FFFFFF"/>
                    </a:gs>
                  </a:gsLst>
                  <a:lin ang="5400000" scaled="0"/>
                </a:gradFill>
                <a:ea typeface="Segoe UI" pitchFamily="34" charset="0"/>
                <a:cs typeface="Segoe UI" pitchFamily="34" charset="0"/>
              </a:rPr>
              <a:t>Microsoft </a:t>
            </a:r>
            <a:r>
              <a:rPr lang="en-US" sz="900" dirty="0" err="1">
                <a:gradFill>
                  <a:gsLst>
                    <a:gs pos="0">
                      <a:srgbClr val="FFFFFF"/>
                    </a:gs>
                    <a:gs pos="100000">
                      <a:srgbClr val="FFFFFF"/>
                    </a:gs>
                  </a:gsLst>
                  <a:lin ang="5400000" scaled="0"/>
                </a:gradFill>
                <a:ea typeface="Segoe UI" pitchFamily="34" charset="0"/>
                <a:cs typeface="Segoe UI" pitchFamily="34" charset="0"/>
              </a:rPr>
              <a:t>Dataverse</a:t>
            </a:r>
            <a:r>
              <a:rPr lang="en-US" sz="882" b="0" i="0" u="none" strike="noStrike" kern="1200" dirty="0">
                <a:solidFill>
                  <a:schemeClr val="tx1"/>
                </a:solidFill>
                <a:effectLst/>
                <a:latin typeface="Segoe UI Light" pitchFamily="34" charset="0"/>
                <a:ea typeface="+mn-ea"/>
                <a:cs typeface="+mn-cs"/>
              </a:rPr>
              <a:t>. Service protection API limits help ensure that users running applications cannot interfere with each other based on resource constraints. The limits will not affect normal users of the platform</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3/15/2022 12:40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971730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F0E8ADD-5317-4C14-B1BC-530D7C569E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3/15/2022 12:40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0965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3/15/2022 12:40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have deep dive modules on many of the topics like Power Apps and Power Automate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3/15/2022 12:40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778452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FF7759-803D-4F76-9AEC-98B2D9A07B0D}" type="slidenum">
              <a:rPr lang="en-US" smtClean="0"/>
              <a:t>3</a:t>
            </a:fld>
            <a:endParaRPr lang="en-US" dirty="0"/>
          </a:p>
        </p:txBody>
      </p:sp>
    </p:spTree>
    <p:extLst>
      <p:ext uri="{BB962C8B-B14F-4D97-AF65-F5344CB8AC3E}">
        <p14:creationId xmlns:p14="http://schemas.microsoft.com/office/powerpoint/2010/main" val="2663799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Note: Screenshots will be updated to reflect branding changes later.  Common Data Service is now Microsoft </a:t>
            </a:r>
            <a:r>
              <a:rPr lang="en-US" sz="900" dirty="0" err="1"/>
              <a:t>Dataverse</a:t>
            </a:r>
            <a:r>
              <a:rPr lang="en-US" sz="900" dirty="0"/>
              <a:t>.</a:t>
            </a:r>
            <a:endParaRPr lang="en-US" sz="900" dirty="0">
              <a:solidFill>
                <a:schemeClr val="tx1"/>
              </a:solidFill>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solidFill>
                <a:schemeClr val="tx1"/>
              </a:solidFill>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chemeClr val="tx1"/>
                </a:solidFill>
              </a:rPr>
              <a:t>Environments are containers that administrators can use to manage apps, flows, connections, and other assets; along with permissions to allow organization users to use the resources.</a:t>
            </a:r>
          </a:p>
          <a:p>
            <a:endParaRPr lang="en-GB" dirty="0"/>
          </a:p>
          <a:p>
            <a:r>
              <a:rPr lang="en-GB" dirty="0"/>
              <a:t>An environment lives within an Azure tenant, so authentication is through the Azure AD.</a:t>
            </a:r>
          </a:p>
          <a:p>
            <a:r>
              <a:rPr lang="en-GB" dirty="0"/>
              <a:t>Environments are a scope for lifecycle and a scope for permission.</a:t>
            </a:r>
          </a:p>
        </p:txBody>
      </p:sp>
      <p:sp>
        <p:nvSpPr>
          <p:cNvPr id="4" name="Slide Number Placeholder 3"/>
          <p:cNvSpPr>
            <a:spLocks noGrp="1"/>
          </p:cNvSpPr>
          <p:nvPr>
            <p:ph type="sldNum" sz="quarter" idx="5"/>
          </p:nvPr>
        </p:nvSpPr>
        <p:spPr/>
        <p:txBody>
          <a:bodyPr/>
          <a:lstStyle/>
          <a:p>
            <a:fld id="{8CEEC488-DFA6-44D4-AFB0-C242488D84E3}" type="slidenum">
              <a:rPr lang="en-US" smtClean="0"/>
              <a:t>4</a:t>
            </a:fld>
            <a:endParaRPr lang="en-US"/>
          </a:p>
        </p:txBody>
      </p:sp>
    </p:spTree>
    <p:extLst>
      <p:ext uri="{BB962C8B-B14F-4D97-AF65-F5344CB8AC3E}">
        <p14:creationId xmlns:p14="http://schemas.microsoft.com/office/powerpoint/2010/main" val="861378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Default environment can also have a Microsoft </a:t>
            </a:r>
            <a:r>
              <a:rPr lang="en-US" sz="1500" dirty="0" err="1">
                <a:solidFill>
                  <a:schemeClr val="bg1"/>
                </a:solidFill>
              </a:rPr>
              <a:t>Dataverse</a:t>
            </a:r>
            <a:r>
              <a:rPr lang="en-US" sz="1500" dirty="0">
                <a:solidFill>
                  <a:schemeClr val="bg1"/>
                </a:solidFill>
              </a:rPr>
              <a:t> database.</a:t>
            </a:r>
          </a:p>
          <a:p>
            <a:endParaRPr lang="en-US" sz="1500" dirty="0">
              <a:solidFill>
                <a:schemeClr val="bg1"/>
              </a:solidFill>
            </a:endParaRPr>
          </a:p>
          <a:p>
            <a:r>
              <a:rPr lang="en-US" sz="1500" dirty="0">
                <a:solidFill>
                  <a:schemeClr val="bg1"/>
                </a:solidFill>
              </a:rPr>
              <a:t>Gateways, which leverage a common service that spans Microsoft Power platform (&amp; includes Power BI)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0837BF-9608-4997-9716-3A743302362D}"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103257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https://www.microsoft.com/en-us/TrustCenter/CloudServices/business-application-platform/data-location</a:t>
            </a:r>
          </a:p>
          <a:p>
            <a:endParaRPr lang="en-US" dirty="0"/>
          </a:p>
          <a:p>
            <a:r>
              <a:rPr lang="en-US" dirty="0"/>
              <a:t>In addition to the public locations there are also government specific regions only available to government use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3/15/2022 12:40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615631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Conflicting customizations</a:t>
            </a:r>
          </a:p>
          <a:p>
            <a:pPr marL="171450" indent="-171450">
              <a:buFontTx/>
              <a:buChar char="-"/>
            </a:pPr>
            <a:r>
              <a:rPr lang="en-GB" dirty="0"/>
              <a:t>Global businesses with regional or country models that differ to account for variations in approach, market size, or compliance with legal and regulatory constraints</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GB" dirty="0"/>
              <a:t>Organizations with different business areas / divisions, each with a different market, customers and/or model of operation.</a:t>
            </a:r>
          </a:p>
          <a:p>
            <a:pPr marL="0" indent="0">
              <a:buFontTx/>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3/15/2022 12:40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25148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Connectors allow you to take advantage of the Microsoft Power Platform without moving your data.  Power BI, PowerApps and Power Automate all leverage connectors allowing you to analyze, act and automate across data and services</a:t>
            </a:r>
          </a:p>
          <a:p>
            <a:endParaRPr lang="en-US" dirty="0"/>
          </a:p>
          <a:p>
            <a:r>
              <a:rPr lang="en-US" dirty="0"/>
              <a:t>Not all the public connectors support all the actions the underlying service supports, solution architects should investigate that the actions they require are supported otherwise a custom connector is required.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91234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3</a:t>
            </a:r>
            <a:r>
              <a:rPr lang="en-US" baseline="30000" dirty="0"/>
              <a:t>rd</a:t>
            </a:r>
            <a:r>
              <a:rPr lang="en-US" dirty="0"/>
              <a:t> party services publish an Open API definition for their full API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3/15/2022 12:40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573540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866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922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951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6"/>
            <a:endParaRPr lang="en-US" sz="1800">
              <a:solidFill>
                <a:prstClr val="white"/>
              </a:solidFill>
            </a:endParaRPr>
          </a:p>
        </p:txBody>
      </p:sp>
    </p:spTree>
    <p:extLst>
      <p:ext uri="{BB962C8B-B14F-4D97-AF65-F5344CB8AC3E}">
        <p14:creationId xmlns:p14="http://schemas.microsoft.com/office/powerpoint/2010/main" val="374649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304"/>
            <a:ext cx="9144000" cy="1846659"/>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205" indent="0" algn="ctr">
              <a:buNone/>
              <a:defRPr sz="2000"/>
            </a:lvl2pPr>
            <a:lvl3pPr marL="914411" indent="0" algn="ctr">
              <a:buNone/>
              <a:defRPr sz="1800"/>
            </a:lvl3pPr>
            <a:lvl4pPr marL="1371617" indent="0" algn="ctr">
              <a:buNone/>
              <a:defRPr sz="1600"/>
            </a:lvl4pPr>
            <a:lvl5pPr marL="1828822" indent="0" algn="ctr">
              <a:buNone/>
              <a:defRPr sz="1600"/>
            </a:lvl5pPr>
            <a:lvl6pPr marL="2286027" indent="0" algn="ctr">
              <a:buNone/>
              <a:defRPr sz="1600"/>
            </a:lvl6pPr>
            <a:lvl7pPr marL="2743233" indent="0" algn="ctr">
              <a:buNone/>
              <a:defRPr sz="1600"/>
            </a:lvl7pPr>
            <a:lvl8pPr marL="3200438" indent="0" algn="ctr">
              <a:buNone/>
              <a:defRPr sz="1600"/>
            </a:lvl8pPr>
            <a:lvl9pPr marL="365764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2FB1F05B-A1EE-47CB-8E27-43BB1F777404}" type="slidenum">
              <a:rPr lang="en-US" smtClean="0"/>
              <a:t>‹#›</a:t>
            </a:fld>
            <a:endParaRPr lang="en-US"/>
          </a:p>
        </p:txBody>
      </p:sp>
    </p:spTree>
    <p:extLst>
      <p:ext uri="{BB962C8B-B14F-4D97-AF65-F5344CB8AC3E}">
        <p14:creationId xmlns:p14="http://schemas.microsoft.com/office/powerpoint/2010/main" val="321928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Title with photo">
    <p:spTree>
      <p:nvGrpSpPr>
        <p:cNvPr id="1" name=""/>
        <p:cNvGrpSpPr/>
        <p:nvPr/>
      </p:nvGrpSpPr>
      <p:grpSpPr>
        <a:xfrm>
          <a:off x="0" y="0"/>
          <a:ext cx="0" cy="0"/>
          <a:chOff x="0" y="0"/>
          <a:chExt cx="0" cy="0"/>
        </a:xfrm>
      </p:grpSpPr>
      <p:pic>
        <p:nvPicPr>
          <p:cNvPr id="28" name="Picture 2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331672" y="0"/>
            <a:ext cx="8860329" cy="6858000"/>
          </a:xfrm>
          <a:prstGeom prst="rect">
            <a:avLst/>
          </a:prstGeom>
        </p:spPr>
      </p:pic>
      <p:sp>
        <p:nvSpPr>
          <p:cNvPr id="6" name="Freeform 5"/>
          <p:cNvSpPr>
            <a:spLocks/>
          </p:cNvSpPr>
          <p:nvPr userDrawn="1"/>
        </p:nvSpPr>
        <p:spPr bwMode="auto">
          <a:xfrm>
            <a:off x="10472077" y="-9339"/>
            <a:ext cx="1747941" cy="6879791"/>
          </a:xfrm>
          <a:custGeom>
            <a:avLst/>
            <a:gdLst>
              <a:gd name="T0" fmla="*/ 0 w 523"/>
              <a:gd name="T1" fmla="*/ 2068 h 2068"/>
              <a:gd name="T2" fmla="*/ 439 w 523"/>
              <a:gd name="T3" fmla="*/ 0 h 2068"/>
              <a:gd name="T4" fmla="*/ 523 w 523"/>
              <a:gd name="T5" fmla="*/ 0 h 2068"/>
              <a:gd name="T6" fmla="*/ 523 w 523"/>
              <a:gd name="T7" fmla="*/ 2068 h 2068"/>
              <a:gd name="T8" fmla="*/ 0 w 523"/>
              <a:gd name="T9" fmla="*/ 2068 h 2068"/>
            </a:gdLst>
            <a:ahLst/>
            <a:cxnLst>
              <a:cxn ang="0">
                <a:pos x="T0" y="T1"/>
              </a:cxn>
              <a:cxn ang="0">
                <a:pos x="T2" y="T3"/>
              </a:cxn>
              <a:cxn ang="0">
                <a:pos x="T4" y="T5"/>
              </a:cxn>
              <a:cxn ang="0">
                <a:pos x="T6" y="T7"/>
              </a:cxn>
              <a:cxn ang="0">
                <a:pos x="T8" y="T9"/>
              </a:cxn>
            </a:cxnLst>
            <a:rect l="0" t="0" r="r" b="b"/>
            <a:pathLst>
              <a:path w="523" h="2068">
                <a:moveTo>
                  <a:pt x="0" y="2068"/>
                </a:moveTo>
                <a:cubicBezTo>
                  <a:pt x="439" y="0"/>
                  <a:pt x="439" y="0"/>
                  <a:pt x="439" y="0"/>
                </a:cubicBezTo>
                <a:cubicBezTo>
                  <a:pt x="523" y="0"/>
                  <a:pt x="523" y="0"/>
                  <a:pt x="523" y="0"/>
                </a:cubicBezTo>
                <a:cubicBezTo>
                  <a:pt x="523" y="689"/>
                  <a:pt x="523" y="1378"/>
                  <a:pt x="523" y="2068"/>
                </a:cubicBezTo>
                <a:lnTo>
                  <a:pt x="0" y="2068"/>
                </a:lnTo>
                <a:close/>
              </a:path>
            </a:pathLst>
          </a:custGeom>
          <a:solidFill>
            <a:srgbClr val="002050">
              <a:alpha val="88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3" name="Freeform 22"/>
          <p:cNvSpPr>
            <a:spLocks/>
          </p:cNvSpPr>
          <p:nvPr userDrawn="1"/>
        </p:nvSpPr>
        <p:spPr bwMode="auto">
          <a:xfrm>
            <a:off x="-30350" y="-12452"/>
            <a:ext cx="7382441" cy="6876678"/>
          </a:xfrm>
          <a:custGeom>
            <a:avLst/>
            <a:gdLst>
              <a:gd name="T0" fmla="*/ 0 w 2221"/>
              <a:gd name="T1" fmla="*/ 2067 h 2067"/>
              <a:gd name="T2" fmla="*/ 1782 w 2221"/>
              <a:gd name="T3" fmla="*/ 2067 h 2067"/>
              <a:gd name="T4" fmla="*/ 2221 w 2221"/>
              <a:gd name="T5" fmla="*/ 0 h 2067"/>
              <a:gd name="T6" fmla="*/ 2 w 2221"/>
              <a:gd name="T7" fmla="*/ 0 h 2067"/>
              <a:gd name="T8" fmla="*/ 0 w 2221"/>
              <a:gd name="T9" fmla="*/ 2067 h 2067"/>
            </a:gdLst>
            <a:ahLst/>
            <a:cxnLst>
              <a:cxn ang="0">
                <a:pos x="T0" y="T1"/>
              </a:cxn>
              <a:cxn ang="0">
                <a:pos x="T2" y="T3"/>
              </a:cxn>
              <a:cxn ang="0">
                <a:pos x="T4" y="T5"/>
              </a:cxn>
              <a:cxn ang="0">
                <a:pos x="T6" y="T7"/>
              </a:cxn>
              <a:cxn ang="0">
                <a:pos x="T8" y="T9"/>
              </a:cxn>
            </a:cxnLst>
            <a:rect l="0" t="0" r="r" b="b"/>
            <a:pathLst>
              <a:path w="2221" h="2067">
                <a:moveTo>
                  <a:pt x="0" y="2067"/>
                </a:moveTo>
                <a:cubicBezTo>
                  <a:pt x="1782" y="2067"/>
                  <a:pt x="1782" y="2067"/>
                  <a:pt x="1782" y="2067"/>
                </a:cubicBezTo>
                <a:cubicBezTo>
                  <a:pt x="2221" y="0"/>
                  <a:pt x="2221" y="0"/>
                  <a:pt x="2221" y="0"/>
                </a:cubicBezTo>
                <a:cubicBezTo>
                  <a:pt x="2" y="0"/>
                  <a:pt x="2" y="0"/>
                  <a:pt x="2" y="0"/>
                </a:cubicBezTo>
                <a:cubicBezTo>
                  <a:pt x="2" y="689"/>
                  <a:pt x="0" y="1378"/>
                  <a:pt x="0" y="2067"/>
                </a:cubicBezTo>
                <a:close/>
              </a:path>
            </a:pathLst>
          </a:custGeom>
          <a:solidFill>
            <a:srgbClr val="F5F5F5"/>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740923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45">
          <p15:clr>
            <a:srgbClr val="FBAE40"/>
          </p15:clr>
        </p15:guide>
        <p15:guide id="2" pos="578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082207"/>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56" indent="0">
              <a:buFont typeface="Wingdings" panose="05000000000000000000" pitchFamily="2" charset="2"/>
              <a:buNone/>
              <a:defRPr sz="2353" b="0"/>
            </a:lvl2pPr>
            <a:lvl3pPr marL="441973" indent="0">
              <a:buFont typeface="Wingdings" panose="05000000000000000000" pitchFamily="2" charset="2"/>
              <a:buNone/>
              <a:tabLst/>
              <a:defRPr sz="2157" b="0"/>
            </a:lvl3pPr>
            <a:lvl4pPr marL="639615" indent="0">
              <a:buFont typeface="Wingdings" panose="05000000000000000000" pitchFamily="2" charset="2"/>
              <a:buNone/>
              <a:defRPr sz="2157" b="0"/>
            </a:lvl4pPr>
            <a:lvl5pPr marL="83726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245102"/>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56"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7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1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6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23" marR="0" lvl="0" indent="-504223" algn="l" defTabSz="914378" rtl="0" eaLnBrk="1" fontAlgn="auto" latinLnBrk="0" hangingPunct="1">
              <a:lnSpc>
                <a:spcPct val="90000"/>
              </a:lnSpc>
              <a:spcBef>
                <a:spcPts val="1200"/>
              </a:spcBef>
              <a:spcAft>
                <a:spcPts val="0"/>
              </a:spcAft>
              <a:buClr>
                <a:schemeClr val="tx1"/>
              </a:buClr>
              <a:buSzPct val="90000"/>
              <a:tabLst/>
            </a:pPr>
            <a:r>
              <a:rPr lang="en-US"/>
              <a:t>Edit Master text styles</a:t>
            </a:r>
          </a:p>
          <a:p>
            <a:pPr marL="504223" marR="0" lvl="1" indent="-504223" algn="l" defTabSz="914378" rtl="0" eaLnBrk="1" fontAlgn="auto" latinLnBrk="0" hangingPunct="1">
              <a:lnSpc>
                <a:spcPct val="90000"/>
              </a:lnSpc>
              <a:spcBef>
                <a:spcPts val="1200"/>
              </a:spcBef>
              <a:spcAft>
                <a:spcPts val="0"/>
              </a:spcAft>
              <a:buClr>
                <a:schemeClr val="tx1"/>
              </a:buClr>
              <a:buSzPct val="90000"/>
              <a:tabLst/>
            </a:pPr>
            <a:r>
              <a:rPr lang="en-US"/>
              <a:t>Second level</a:t>
            </a:r>
          </a:p>
          <a:p>
            <a:pPr marL="504223" marR="0" lvl="2" indent="-504223" algn="l" defTabSz="914378" rtl="0" eaLnBrk="1" fontAlgn="auto" latinLnBrk="0" hangingPunct="1">
              <a:lnSpc>
                <a:spcPct val="90000"/>
              </a:lnSpc>
              <a:spcBef>
                <a:spcPts val="1200"/>
              </a:spcBef>
              <a:spcAft>
                <a:spcPts val="0"/>
              </a:spcAft>
              <a:buClr>
                <a:schemeClr val="tx1"/>
              </a:buClr>
              <a:buSzPct val="90000"/>
              <a:tabLst/>
            </a:pPr>
            <a:r>
              <a:rPr lang="en-US"/>
              <a:t>Third level</a:t>
            </a:r>
          </a:p>
          <a:p>
            <a:pPr marL="504223" marR="0" lvl="3" indent="-504223" algn="l" defTabSz="914378" rtl="0" eaLnBrk="1" fontAlgn="auto" latinLnBrk="0" hangingPunct="1">
              <a:lnSpc>
                <a:spcPct val="90000"/>
              </a:lnSpc>
              <a:spcBef>
                <a:spcPts val="1200"/>
              </a:spcBef>
              <a:spcAft>
                <a:spcPts val="0"/>
              </a:spcAft>
              <a:buClr>
                <a:schemeClr val="tx1"/>
              </a:buClr>
              <a:buSzPct val="90000"/>
              <a:tabLst/>
            </a:pPr>
            <a:r>
              <a:rPr lang="en-US"/>
              <a:t>Fourth level</a:t>
            </a:r>
          </a:p>
          <a:p>
            <a:pPr marL="504223" marR="0" lvl="4" indent="-504223" algn="l" defTabSz="914378"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5687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177785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996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89078" y="1444752"/>
            <a:ext cx="11296417" cy="2858219"/>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92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812531"/>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6073" y="1447805"/>
            <a:ext cx="5491005" cy="2884892"/>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884892"/>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71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26627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marL="228600" indent="-228600">
              <a:buFont typeface="Wingdings" panose="05000000000000000000" pitchFamily="2" charset="2"/>
              <a:buChar char="§"/>
              <a:defRPr/>
            </a:lvl1pPr>
            <a:lvl2pPr marL="457200" indent="-228600">
              <a:buFont typeface="Wingdings" panose="05000000000000000000" pitchFamily="2" charset="2"/>
              <a:buChar char="§"/>
              <a:defRPr/>
            </a:lvl2pPr>
            <a:lvl3pPr marL="657225" indent="-200025">
              <a:buFont typeface="Wingdings" panose="05000000000000000000" pitchFamily="2" charset="2"/>
              <a:buChar char="§"/>
              <a:defRPr/>
            </a:lvl3pPr>
            <a:lvl4pPr marL="842963" indent="-180975">
              <a:buFont typeface="Wingdings" panose="05000000000000000000" pitchFamily="2" charset="2"/>
              <a:buChar char="§"/>
              <a:defRPr/>
            </a:lvl4pPr>
            <a:lvl5pPr marL="1023938" indent="-168275">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 id="2147484743" r:id="rId27"/>
    <p:sldLayoutId id="2147484745" r:id="rId28"/>
    <p:sldLayoutId id="2147484746" r:id="rId29"/>
    <p:sldLayoutId id="2147484747"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079" y="228603"/>
            <a:ext cx="11296416" cy="6093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489078" y="1447802"/>
            <a:ext cx="11296417" cy="26673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2081246"/>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2"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9070" rtl="0" eaLnBrk="1" latinLnBrk="0" hangingPunct="1">
        <a:lnSpc>
          <a:spcPct val="90000"/>
        </a:lnSpc>
        <a:spcBef>
          <a:spcPct val="0"/>
        </a:spcBef>
        <a:buNone/>
        <a:defRPr lang="en-US" sz="4400" b="0" kern="1200" cap="none" spc="-133" baseline="0" dirty="0" smtClean="0">
          <a:ln w="3175">
            <a:noFill/>
          </a:ln>
          <a:gradFill flip="none" rotWithShape="1">
            <a:gsLst>
              <a:gs pos="0">
                <a:schemeClr val="tx1"/>
              </a:gs>
              <a:gs pos="86000">
                <a:schemeClr val="tx1"/>
              </a:gs>
            </a:gsLst>
            <a:lin ang="5400000" scaled="0"/>
            <a:tileRect/>
          </a:gradFill>
          <a:effectLst/>
          <a:latin typeface="Segoe UI Semibold" panose="020B0702040204020203" pitchFamily="34" charset="0"/>
          <a:ea typeface="+mn-ea"/>
          <a:cs typeface="Segoe UI Semibold" panose="020B0702040204020203" pitchFamily="34" charset="0"/>
        </a:defRPr>
      </a:lvl1pPr>
    </p:titleStyle>
    <p:bodyStyle>
      <a:lvl1pPr marL="613791" indent="-613791" algn="l" defTabSz="1219070" rtl="0" eaLnBrk="1" latinLnBrk="0" hangingPunct="1">
        <a:lnSpc>
          <a:spcPct val="90000"/>
        </a:lnSpc>
        <a:spcBef>
          <a:spcPct val="20000"/>
        </a:spcBef>
        <a:buClr>
          <a:schemeClr val="tx1"/>
        </a:buClr>
        <a:buSzPct val="90000"/>
        <a:buFont typeface="Wingdings" pitchFamily="2" charset="2"/>
        <a:buChar char="§"/>
        <a:defRPr sz="4267" kern="1200" spc="-95" baseline="0">
          <a:gradFill>
            <a:gsLst>
              <a:gs pos="0">
                <a:schemeClr val="tx1"/>
              </a:gs>
              <a:gs pos="86000">
                <a:schemeClr val="tx1"/>
              </a:gs>
            </a:gsLst>
            <a:lin ang="5400000" scaled="0"/>
          </a:gradFill>
          <a:latin typeface="+mn-lt"/>
          <a:ea typeface="+mn-ea"/>
          <a:cs typeface="+mn-cs"/>
        </a:defRPr>
      </a:lvl1pPr>
      <a:lvl2pPr marL="1140809" indent="-527016" algn="l" defTabSz="1219070" rtl="0" eaLnBrk="1" latinLnBrk="0" hangingPunct="1">
        <a:lnSpc>
          <a:spcPct val="90000"/>
        </a:lnSpc>
        <a:spcBef>
          <a:spcPct val="20000"/>
        </a:spcBef>
        <a:buClr>
          <a:schemeClr val="tx1"/>
        </a:buClr>
        <a:buSzPct val="90000"/>
        <a:buFont typeface="Wingdings" pitchFamily="2" charset="2"/>
        <a:buChar char="§"/>
        <a:defRPr sz="3733" kern="1200" spc="-95" baseline="0">
          <a:gradFill>
            <a:gsLst>
              <a:gs pos="0">
                <a:schemeClr val="tx1"/>
              </a:gs>
              <a:gs pos="86000">
                <a:schemeClr val="tx1"/>
              </a:gs>
            </a:gsLst>
            <a:lin ang="5400000" scaled="0"/>
          </a:gradFill>
          <a:latin typeface="+mn-lt"/>
          <a:ea typeface="+mn-ea"/>
          <a:cs typeface="+mn-cs"/>
        </a:defRPr>
      </a:lvl2pPr>
      <a:lvl3pPr marL="1678406" indent="-537597" algn="l" defTabSz="1219070" rtl="0" eaLnBrk="1" latinLnBrk="0" hangingPunct="1">
        <a:lnSpc>
          <a:spcPct val="90000"/>
        </a:lnSpc>
        <a:spcBef>
          <a:spcPct val="20000"/>
        </a:spcBef>
        <a:buClr>
          <a:schemeClr val="tx1"/>
        </a:buClr>
        <a:buSzPct val="90000"/>
        <a:buFont typeface="Wingdings" pitchFamily="2" charset="2"/>
        <a:buChar char="§"/>
        <a:defRPr sz="3200" kern="1200" spc="-95" baseline="0">
          <a:gradFill>
            <a:gsLst>
              <a:gs pos="0">
                <a:schemeClr val="tx1"/>
              </a:gs>
              <a:gs pos="86000">
                <a:schemeClr val="tx1"/>
              </a:gs>
            </a:gsLst>
            <a:lin ang="5400000" scaled="0"/>
          </a:gradFill>
          <a:latin typeface="+mn-lt"/>
          <a:ea typeface="+mn-ea"/>
          <a:cs typeface="+mn-cs"/>
        </a:defRPr>
      </a:lvl3pPr>
      <a:lvl4pPr marL="2139808" indent="-4614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4pPr>
      <a:lvl5pPr marL="2588511" indent="-4487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5pPr>
      <a:lvl6pPr marL="3352443"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977"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12"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48"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70" rtl="0" eaLnBrk="1" latinLnBrk="0" hangingPunct="1">
        <a:defRPr sz="2533" kern="1200">
          <a:solidFill>
            <a:schemeClr val="tx1"/>
          </a:solidFill>
          <a:latin typeface="+mn-lt"/>
          <a:ea typeface="+mn-ea"/>
          <a:cs typeface="+mn-cs"/>
        </a:defRPr>
      </a:lvl1pPr>
      <a:lvl2pPr marL="609535" algn="l" defTabSz="1219070" rtl="0" eaLnBrk="1" latinLnBrk="0" hangingPunct="1">
        <a:defRPr sz="2533" kern="1200">
          <a:solidFill>
            <a:schemeClr val="tx1"/>
          </a:solidFill>
          <a:latin typeface="+mn-lt"/>
          <a:ea typeface="+mn-ea"/>
          <a:cs typeface="+mn-cs"/>
        </a:defRPr>
      </a:lvl2pPr>
      <a:lvl3pPr marL="1219070" algn="l" defTabSz="1219070" rtl="0" eaLnBrk="1" latinLnBrk="0" hangingPunct="1">
        <a:defRPr sz="2533" kern="1200">
          <a:solidFill>
            <a:schemeClr val="tx1"/>
          </a:solidFill>
          <a:latin typeface="+mn-lt"/>
          <a:ea typeface="+mn-ea"/>
          <a:cs typeface="+mn-cs"/>
        </a:defRPr>
      </a:lvl3pPr>
      <a:lvl4pPr marL="1828605" algn="l" defTabSz="1219070" rtl="0" eaLnBrk="1" latinLnBrk="0" hangingPunct="1">
        <a:defRPr sz="2533" kern="1200">
          <a:solidFill>
            <a:schemeClr val="tx1"/>
          </a:solidFill>
          <a:latin typeface="+mn-lt"/>
          <a:ea typeface="+mn-ea"/>
          <a:cs typeface="+mn-cs"/>
        </a:defRPr>
      </a:lvl4pPr>
      <a:lvl5pPr marL="2438140" algn="l" defTabSz="1219070" rtl="0" eaLnBrk="1" latinLnBrk="0" hangingPunct="1">
        <a:defRPr sz="2533" kern="1200">
          <a:solidFill>
            <a:schemeClr val="tx1"/>
          </a:solidFill>
          <a:latin typeface="+mn-lt"/>
          <a:ea typeface="+mn-ea"/>
          <a:cs typeface="+mn-cs"/>
        </a:defRPr>
      </a:lvl5pPr>
      <a:lvl6pPr marL="3047674" algn="l" defTabSz="1219070" rtl="0" eaLnBrk="1" latinLnBrk="0" hangingPunct="1">
        <a:defRPr sz="2533" kern="1200">
          <a:solidFill>
            <a:schemeClr val="tx1"/>
          </a:solidFill>
          <a:latin typeface="+mn-lt"/>
          <a:ea typeface="+mn-ea"/>
          <a:cs typeface="+mn-cs"/>
        </a:defRPr>
      </a:lvl6pPr>
      <a:lvl7pPr marL="3657210" algn="l" defTabSz="1219070" rtl="0" eaLnBrk="1" latinLnBrk="0" hangingPunct="1">
        <a:defRPr sz="2533" kern="1200">
          <a:solidFill>
            <a:schemeClr val="tx1"/>
          </a:solidFill>
          <a:latin typeface="+mn-lt"/>
          <a:ea typeface="+mn-ea"/>
          <a:cs typeface="+mn-cs"/>
        </a:defRPr>
      </a:lvl7pPr>
      <a:lvl8pPr marL="4266745" algn="l" defTabSz="1219070" rtl="0" eaLnBrk="1" latinLnBrk="0" hangingPunct="1">
        <a:defRPr sz="2533" kern="1200">
          <a:solidFill>
            <a:schemeClr val="tx1"/>
          </a:solidFill>
          <a:latin typeface="+mn-lt"/>
          <a:ea typeface="+mn-ea"/>
          <a:cs typeface="+mn-cs"/>
        </a:defRPr>
      </a:lvl8pPr>
      <a:lvl9pPr marL="4876279" algn="l" defTabSz="1219070" rtl="0" eaLnBrk="1" latinLnBrk="0" hangingPunct="1">
        <a:defRPr sz="25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microsoft.com/office/2007/relationships/hdphoto" Target="../media/hdphoto3.wdp"/><Relationship Id="rId26" Type="http://schemas.openxmlformats.org/officeDocument/2006/relationships/image" Target="../media/image43.png"/><Relationship Id="rId3" Type="http://schemas.openxmlformats.org/officeDocument/2006/relationships/image" Target="../media/image23.png"/><Relationship Id="rId21" Type="http://schemas.openxmlformats.org/officeDocument/2006/relationships/image" Target="../media/image39.png"/><Relationship Id="rId7" Type="http://schemas.openxmlformats.org/officeDocument/2006/relationships/image" Target="../media/image27.png"/><Relationship Id="rId12" Type="http://schemas.openxmlformats.org/officeDocument/2006/relationships/image" Target="../media/image32.svg"/><Relationship Id="rId17" Type="http://schemas.openxmlformats.org/officeDocument/2006/relationships/image" Target="../media/image36.png"/><Relationship Id="rId25" Type="http://schemas.openxmlformats.org/officeDocument/2006/relationships/image" Target="../media/image42.png"/><Relationship Id="rId2" Type="http://schemas.openxmlformats.org/officeDocument/2006/relationships/notesSlide" Target="../notesSlides/notesSlide11.xml"/><Relationship Id="rId16" Type="http://schemas.openxmlformats.org/officeDocument/2006/relationships/image" Target="../media/image35.png"/><Relationship Id="rId20" Type="http://schemas.openxmlformats.org/officeDocument/2006/relationships/image" Target="../media/image38.png"/><Relationship Id="rId29" Type="http://schemas.openxmlformats.org/officeDocument/2006/relationships/image" Target="../media/image46.png"/><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1.png"/><Relationship Id="rId5" Type="http://schemas.openxmlformats.org/officeDocument/2006/relationships/image" Target="../media/image25.png"/><Relationship Id="rId15" Type="http://schemas.openxmlformats.org/officeDocument/2006/relationships/image" Target="../media/image34.png"/><Relationship Id="rId23" Type="http://schemas.microsoft.com/office/2007/relationships/hdphoto" Target="../media/hdphoto4.wdp"/><Relationship Id="rId28" Type="http://schemas.openxmlformats.org/officeDocument/2006/relationships/image" Target="../media/image45.svg"/><Relationship Id="rId10" Type="http://schemas.openxmlformats.org/officeDocument/2006/relationships/image" Target="../media/image30.png"/><Relationship Id="rId19" Type="http://schemas.openxmlformats.org/officeDocument/2006/relationships/image" Target="../media/image37.png"/><Relationship Id="rId4" Type="http://schemas.openxmlformats.org/officeDocument/2006/relationships/image" Target="../media/image24.png"/><Relationship Id="rId9" Type="http://schemas.openxmlformats.org/officeDocument/2006/relationships/image" Target="../media/image29.png"/><Relationship Id="rId14" Type="http://schemas.microsoft.com/office/2007/relationships/hdphoto" Target="../media/hdphoto2.wdp"/><Relationship Id="rId22" Type="http://schemas.openxmlformats.org/officeDocument/2006/relationships/image" Target="../media/image40.png"/><Relationship Id="rId27" Type="http://schemas.openxmlformats.org/officeDocument/2006/relationships/image" Target="../media/image44.png"/><Relationship Id="rId30"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2.xml"/><Relationship Id="rId1" Type="http://schemas.openxmlformats.org/officeDocument/2006/relationships/slideLayout" Target="../slideLayouts/slideLayout33.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tags" Target="../tags/tag12.xml"/><Relationship Id="rId18" Type="http://schemas.openxmlformats.org/officeDocument/2006/relationships/tags" Target="../tags/tag17.xml"/><Relationship Id="rId3" Type="http://schemas.openxmlformats.org/officeDocument/2006/relationships/tags" Target="../tags/tag2.xml"/><Relationship Id="rId21" Type="http://schemas.openxmlformats.org/officeDocument/2006/relationships/oleObject" Target="../embeddings/oleObject1.bin"/><Relationship Id="rId7" Type="http://schemas.openxmlformats.org/officeDocument/2006/relationships/tags" Target="../tags/tag6.xml"/><Relationship Id="rId12" Type="http://schemas.openxmlformats.org/officeDocument/2006/relationships/tags" Target="../tags/tag11.xml"/><Relationship Id="rId17" Type="http://schemas.openxmlformats.org/officeDocument/2006/relationships/tags" Target="../tags/tag16.xml"/><Relationship Id="rId2" Type="http://schemas.openxmlformats.org/officeDocument/2006/relationships/tags" Target="../tags/tag1.xml"/><Relationship Id="rId16" Type="http://schemas.openxmlformats.org/officeDocument/2006/relationships/tags" Target="../tags/tag15.xml"/><Relationship Id="rId20" Type="http://schemas.openxmlformats.org/officeDocument/2006/relationships/notesSlide" Target="../notesSlides/notesSlide14.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tags" Target="../tags/tag10.xml"/><Relationship Id="rId5" Type="http://schemas.openxmlformats.org/officeDocument/2006/relationships/tags" Target="../tags/tag4.xml"/><Relationship Id="rId15" Type="http://schemas.openxmlformats.org/officeDocument/2006/relationships/tags" Target="../tags/tag14.xml"/><Relationship Id="rId10" Type="http://schemas.openxmlformats.org/officeDocument/2006/relationships/tags" Target="../tags/tag9.xml"/><Relationship Id="rId19" Type="http://schemas.openxmlformats.org/officeDocument/2006/relationships/slideLayout" Target="../slideLayouts/slideLayout9.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tags" Target="../tags/tag13.xml"/><Relationship Id="rId22" Type="http://schemas.openxmlformats.org/officeDocument/2006/relationships/image" Target="../media/image5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9611" y="2359710"/>
            <a:ext cx="4750185" cy="2031325"/>
          </a:xfrm>
        </p:spPr>
        <p:txBody>
          <a:bodyPr/>
          <a:lstStyle/>
          <a:p>
            <a:r>
              <a:rPr lang="en-US" sz="1800" dirty="0"/>
              <a:t>PL-600</a:t>
            </a:r>
            <a:br>
              <a:rPr lang="en-US" sz="2800" dirty="0"/>
            </a:br>
            <a:br>
              <a:rPr lang="en-US" sz="2800" dirty="0"/>
            </a:br>
            <a:br>
              <a:rPr lang="en-US" sz="2800" dirty="0"/>
            </a:br>
            <a:r>
              <a:rPr lang="en-US" sz="2800" dirty="0"/>
              <a:t>Microsoft Power Platform Architecture Overview</a:t>
            </a: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C7C3-9DF6-4B49-B008-BE45E19B8312}"/>
              </a:ext>
            </a:extLst>
          </p:cNvPr>
          <p:cNvSpPr>
            <a:spLocks noGrp="1"/>
          </p:cNvSpPr>
          <p:nvPr>
            <p:ph type="title"/>
          </p:nvPr>
        </p:nvSpPr>
        <p:spPr/>
        <p:txBody>
          <a:bodyPr/>
          <a:lstStyle/>
          <a:p>
            <a:r>
              <a:rPr lang="en-US" dirty="0"/>
              <a:t>Connecting to Data</a:t>
            </a:r>
          </a:p>
        </p:txBody>
      </p:sp>
      <p:sp>
        <p:nvSpPr>
          <p:cNvPr id="4" name="Content Placeholder 2">
            <a:extLst>
              <a:ext uri="{FF2B5EF4-FFF2-40B4-BE49-F238E27FC236}">
                <a16:creationId xmlns:a16="http://schemas.microsoft.com/office/drawing/2014/main" id="{D44B758F-A199-444C-AD3A-7B428B378C00}"/>
              </a:ext>
            </a:extLst>
          </p:cNvPr>
          <p:cNvSpPr txBox="1">
            <a:spLocks/>
          </p:cNvSpPr>
          <p:nvPr/>
        </p:nvSpPr>
        <p:spPr>
          <a:xfrm>
            <a:off x="5016679" y="1035313"/>
            <a:ext cx="7114361" cy="4204997"/>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745" dirty="0">
                <a:latin typeface="Segoe UI" panose="020B0502040204020203" pitchFamily="34" charset="0"/>
                <a:cs typeface="Segoe UI" panose="020B0502040204020203" pitchFamily="34" charset="0"/>
              </a:rPr>
              <a:t>Leverage existing data sources and services</a:t>
            </a:r>
            <a:br>
              <a:rPr lang="en-US" sz="2745" dirty="0">
                <a:latin typeface="Segoe UI" panose="020B0502040204020203" pitchFamily="34" charset="0"/>
                <a:cs typeface="Segoe UI" panose="020B0502040204020203" pitchFamily="34" charset="0"/>
              </a:rPr>
            </a:br>
            <a:endParaRPr lang="en-US" sz="2745" dirty="0">
              <a:latin typeface="Segoe UI" panose="020B0502040204020203" pitchFamily="34" charset="0"/>
              <a:cs typeface="Segoe UI" panose="020B0502040204020203" pitchFamily="34" charset="0"/>
            </a:endParaRPr>
          </a:p>
          <a:p>
            <a:pPr marL="0" indent="0">
              <a:lnSpc>
                <a:spcPct val="100000"/>
              </a:lnSpc>
              <a:buNone/>
            </a:pPr>
            <a:r>
              <a:rPr lang="en-US" sz="2745" dirty="0">
                <a:latin typeface="Segoe UI" panose="020B0502040204020203" pitchFamily="34" charset="0"/>
                <a:cs typeface="Segoe UI" panose="020B0502040204020203" pitchFamily="34" charset="0"/>
              </a:rPr>
              <a:t>Built-in connectors to more than 300 systems and services</a:t>
            </a:r>
            <a:br>
              <a:rPr lang="en-US" sz="2745" dirty="0">
                <a:latin typeface="Segoe UI" panose="020B0502040204020203" pitchFamily="34" charset="0"/>
                <a:cs typeface="Segoe UI" panose="020B0502040204020203" pitchFamily="34" charset="0"/>
              </a:rPr>
            </a:br>
            <a:endParaRPr lang="en-US" sz="2745" dirty="0">
              <a:latin typeface="Segoe UI" panose="020B0502040204020203" pitchFamily="34" charset="0"/>
              <a:cs typeface="Segoe UI" panose="020B0502040204020203" pitchFamily="34" charset="0"/>
            </a:endParaRPr>
          </a:p>
          <a:p>
            <a:pPr marL="0" indent="0">
              <a:lnSpc>
                <a:spcPct val="100000"/>
              </a:lnSpc>
              <a:buNone/>
            </a:pPr>
            <a:r>
              <a:rPr lang="en-US" sz="2745" dirty="0">
                <a:latin typeface="Segoe UI" panose="020B0502040204020203" pitchFamily="34" charset="0"/>
                <a:cs typeface="Segoe UI" panose="020B0502040204020203" pitchFamily="34" charset="0"/>
              </a:rPr>
              <a:t>Create custom connectors as needed for internal and 3</a:t>
            </a:r>
            <a:r>
              <a:rPr lang="en-US" sz="2745" baseline="30000" dirty="0">
                <a:latin typeface="Segoe UI" panose="020B0502040204020203" pitchFamily="34" charset="0"/>
                <a:cs typeface="Segoe UI" panose="020B0502040204020203" pitchFamily="34" charset="0"/>
              </a:rPr>
              <a:t>rd</a:t>
            </a:r>
            <a:r>
              <a:rPr lang="en-US" sz="2745" dirty="0">
                <a:latin typeface="Segoe UI" panose="020B0502040204020203" pitchFamily="34" charset="0"/>
                <a:cs typeface="Segoe UI" panose="020B0502040204020203" pitchFamily="34" charset="0"/>
              </a:rPr>
              <a:t> party REST services</a:t>
            </a:r>
            <a:br>
              <a:rPr lang="en-US" sz="2745" dirty="0">
                <a:latin typeface="Segoe UI" panose="020B0502040204020203" pitchFamily="34" charset="0"/>
                <a:cs typeface="Segoe UI" panose="020B0502040204020203" pitchFamily="34" charset="0"/>
              </a:rPr>
            </a:br>
            <a:endParaRPr lang="en-US" sz="2745" dirty="0">
              <a:latin typeface="Segoe UI" panose="020B0502040204020203" pitchFamily="34" charset="0"/>
              <a:cs typeface="Segoe UI" panose="020B0502040204020203" pitchFamily="34" charset="0"/>
            </a:endParaRPr>
          </a:p>
          <a:p>
            <a:pPr marL="0" indent="0">
              <a:buNone/>
            </a:pPr>
            <a:r>
              <a:rPr lang="en-US" sz="2745" dirty="0">
                <a:latin typeface="Segoe UI" panose="020B0502040204020203" pitchFamily="34" charset="0"/>
                <a:cs typeface="Segoe UI" panose="020B0502040204020203" pitchFamily="34" charset="0"/>
              </a:rPr>
              <a:t>Access data stored on-premises with the data gateway</a:t>
            </a:r>
          </a:p>
        </p:txBody>
      </p:sp>
      <p:grpSp>
        <p:nvGrpSpPr>
          <p:cNvPr id="5" name="Group 4">
            <a:extLst>
              <a:ext uri="{FF2B5EF4-FFF2-40B4-BE49-F238E27FC236}">
                <a16:creationId xmlns:a16="http://schemas.microsoft.com/office/drawing/2014/main" id="{6C902FFD-5B1E-4EBA-A14E-132AAD6C18B0}"/>
              </a:ext>
            </a:extLst>
          </p:cNvPr>
          <p:cNvGrpSpPr/>
          <p:nvPr/>
        </p:nvGrpSpPr>
        <p:grpSpPr>
          <a:xfrm>
            <a:off x="499464" y="1768410"/>
            <a:ext cx="3975767" cy="3471900"/>
            <a:chOff x="443060" y="1630850"/>
            <a:chExt cx="5791445" cy="5057467"/>
          </a:xfrm>
        </p:grpSpPr>
        <p:pic>
          <p:nvPicPr>
            <p:cNvPr id="6" name="Picture 5">
              <a:extLst>
                <a:ext uri="{FF2B5EF4-FFF2-40B4-BE49-F238E27FC236}">
                  <a16:creationId xmlns:a16="http://schemas.microsoft.com/office/drawing/2014/main" id="{BB963EEF-D651-4EFF-8F74-5F7A564A5D5D}"/>
                </a:ext>
              </a:extLst>
            </p:cNvPr>
            <p:cNvPicPr>
              <a:picLocks noChangeAspect="1"/>
            </p:cNvPicPr>
            <p:nvPr/>
          </p:nvPicPr>
          <p:blipFill>
            <a:blip r:embed="rId3"/>
            <a:stretch>
              <a:fillRect/>
            </a:stretch>
          </p:blipFill>
          <p:spPr>
            <a:xfrm>
              <a:off x="443060" y="1630850"/>
              <a:ext cx="2888610" cy="5057467"/>
            </a:xfrm>
            <a:prstGeom prst="rect">
              <a:avLst/>
            </a:prstGeom>
            <a:ln>
              <a:solidFill>
                <a:schemeClr val="tx1"/>
              </a:solidFill>
            </a:ln>
          </p:spPr>
        </p:pic>
        <p:pic>
          <p:nvPicPr>
            <p:cNvPr id="7" name="Picture 6">
              <a:extLst>
                <a:ext uri="{FF2B5EF4-FFF2-40B4-BE49-F238E27FC236}">
                  <a16:creationId xmlns:a16="http://schemas.microsoft.com/office/drawing/2014/main" id="{36A68B8D-0F46-4177-A516-BEA494EBF1C8}"/>
                </a:ext>
              </a:extLst>
            </p:cNvPr>
            <p:cNvPicPr>
              <a:picLocks noChangeAspect="1"/>
            </p:cNvPicPr>
            <p:nvPr/>
          </p:nvPicPr>
          <p:blipFill>
            <a:blip r:embed="rId4"/>
            <a:stretch>
              <a:fillRect/>
            </a:stretch>
          </p:blipFill>
          <p:spPr>
            <a:xfrm>
              <a:off x="3341097" y="1630850"/>
              <a:ext cx="2893408" cy="5057467"/>
            </a:xfrm>
            <a:prstGeom prst="rect">
              <a:avLst/>
            </a:prstGeom>
            <a:ln>
              <a:solidFill>
                <a:schemeClr val="tx1"/>
              </a:solidFill>
            </a:ln>
          </p:spPr>
        </p:pic>
      </p:grpSp>
    </p:spTree>
    <p:extLst>
      <p:ext uri="{BB962C8B-B14F-4D97-AF65-F5344CB8AC3E}">
        <p14:creationId xmlns:p14="http://schemas.microsoft.com/office/powerpoint/2010/main" val="107536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2D63BA-2877-4532-95B6-E1E353882D23}"/>
              </a:ext>
            </a:extLst>
          </p:cNvPr>
          <p:cNvSpPr>
            <a:spLocks noGrp="1"/>
          </p:cNvSpPr>
          <p:nvPr>
            <p:ph type="title"/>
          </p:nvPr>
        </p:nvSpPr>
        <p:spPr/>
        <p:txBody>
          <a:bodyPr/>
          <a:lstStyle/>
          <a:p>
            <a:r>
              <a:rPr lang="en-US" dirty="0"/>
              <a:t>Custom Connectors</a:t>
            </a:r>
          </a:p>
        </p:txBody>
      </p:sp>
      <p:sp>
        <p:nvSpPr>
          <p:cNvPr id="6" name="Text Placeholder 5">
            <a:extLst>
              <a:ext uri="{FF2B5EF4-FFF2-40B4-BE49-F238E27FC236}">
                <a16:creationId xmlns:a16="http://schemas.microsoft.com/office/drawing/2014/main" id="{9F4055D5-9339-4420-844C-72FA02270CF8}"/>
              </a:ext>
            </a:extLst>
          </p:cNvPr>
          <p:cNvSpPr>
            <a:spLocks noGrp="1"/>
          </p:cNvSpPr>
          <p:nvPr>
            <p:ph type="body" sz="quarter" idx="10"/>
          </p:nvPr>
        </p:nvSpPr>
        <p:spPr>
          <a:xfrm>
            <a:off x="588263" y="1136239"/>
            <a:ext cx="11398690" cy="5515356"/>
          </a:xfrm>
        </p:spPr>
        <p:txBody>
          <a:bodyPr/>
          <a:lstStyle/>
          <a:p>
            <a:r>
              <a:rPr lang="en-US" dirty="0"/>
              <a:t>Import or create the Open API definition to describe existing API</a:t>
            </a:r>
          </a:p>
          <a:p>
            <a:pPr marL="0" indent="0">
              <a:buNone/>
            </a:pPr>
            <a:endParaRPr lang="en-US" dirty="0"/>
          </a:p>
          <a:p>
            <a:r>
              <a:rPr lang="en-US" dirty="0"/>
              <a:t>Create a custom API to define your own actions</a:t>
            </a:r>
            <a:br>
              <a:rPr lang="en-US" dirty="0"/>
            </a:br>
            <a:endParaRPr lang="en-US" dirty="0"/>
          </a:p>
          <a:p>
            <a:r>
              <a:rPr lang="en-US" dirty="0"/>
              <a:t>Actions can make it easy for consumers to invoke complex custom logic</a:t>
            </a:r>
          </a:p>
          <a:p>
            <a:endParaRPr lang="en-US" dirty="0"/>
          </a:p>
          <a:p>
            <a:r>
              <a:rPr lang="en-US" dirty="0"/>
              <a:t>Use Azure Functions or any REST API service to host</a:t>
            </a:r>
          </a:p>
          <a:p>
            <a:endParaRPr lang="en-US" dirty="0"/>
          </a:p>
          <a:p>
            <a:r>
              <a:rPr lang="en-US" dirty="0"/>
              <a:t>Supports OAuth (including Azure AD), API Key and basic auth</a:t>
            </a:r>
          </a:p>
          <a:p>
            <a:endParaRPr lang="en-US" dirty="0"/>
          </a:p>
          <a:p>
            <a:r>
              <a:rPr lang="en-US" dirty="0"/>
              <a:t>Can be packaged and deployed via solutions</a:t>
            </a:r>
          </a:p>
        </p:txBody>
      </p:sp>
    </p:spTree>
    <p:extLst>
      <p:ext uri="{BB962C8B-B14F-4D97-AF65-F5344CB8AC3E}">
        <p14:creationId xmlns:p14="http://schemas.microsoft.com/office/powerpoint/2010/main" val="243506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61E6FD-C2A2-4E66-825F-C44CE113E9C2}"/>
              </a:ext>
            </a:extLst>
          </p:cNvPr>
          <p:cNvSpPr>
            <a:spLocks noGrp="1"/>
          </p:cNvSpPr>
          <p:nvPr>
            <p:ph type="title"/>
          </p:nvPr>
        </p:nvSpPr>
        <p:spPr/>
        <p:txBody>
          <a:bodyPr/>
          <a:lstStyle/>
          <a:p>
            <a:r>
              <a:rPr lang="en-US" dirty="0"/>
              <a:t>Example – Register Student for class</a:t>
            </a:r>
          </a:p>
        </p:txBody>
      </p:sp>
      <p:sp>
        <p:nvSpPr>
          <p:cNvPr id="8" name="Rectangle 7">
            <a:extLst>
              <a:ext uri="{FF2B5EF4-FFF2-40B4-BE49-F238E27FC236}">
                <a16:creationId xmlns:a16="http://schemas.microsoft.com/office/drawing/2014/main" id="{2284C7A1-0B7D-42EB-B34A-775D85BCC522}"/>
              </a:ext>
            </a:extLst>
          </p:cNvPr>
          <p:cNvSpPr/>
          <p:nvPr/>
        </p:nvSpPr>
        <p:spPr bwMode="auto">
          <a:xfrm>
            <a:off x="8747889" y="2897328"/>
            <a:ext cx="2743200" cy="236582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Learning Service</a:t>
            </a:r>
          </a:p>
        </p:txBody>
      </p:sp>
      <p:sp>
        <p:nvSpPr>
          <p:cNvPr id="9" name="Rectangle 8">
            <a:extLst>
              <a:ext uri="{FF2B5EF4-FFF2-40B4-BE49-F238E27FC236}">
                <a16:creationId xmlns:a16="http://schemas.microsoft.com/office/drawing/2014/main" id="{16CB6B33-A098-40BF-9371-C1552F7D7304}"/>
              </a:ext>
            </a:extLst>
          </p:cNvPr>
          <p:cNvSpPr/>
          <p:nvPr/>
        </p:nvSpPr>
        <p:spPr bwMode="auto">
          <a:xfrm>
            <a:off x="6251434" y="3812629"/>
            <a:ext cx="2496457" cy="8418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Register Student</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For Class Action</a:t>
            </a:r>
          </a:p>
        </p:txBody>
      </p:sp>
      <p:sp>
        <p:nvSpPr>
          <p:cNvPr id="10" name="Arrow: Down 9">
            <a:extLst>
              <a:ext uri="{FF2B5EF4-FFF2-40B4-BE49-F238E27FC236}">
                <a16:creationId xmlns:a16="http://schemas.microsoft.com/office/drawing/2014/main" id="{4DF02B5F-87DB-4B36-AF2D-1A6FEF22E14F}"/>
              </a:ext>
            </a:extLst>
          </p:cNvPr>
          <p:cNvSpPr/>
          <p:nvPr/>
        </p:nvSpPr>
        <p:spPr bwMode="auto">
          <a:xfrm>
            <a:off x="6480034" y="2552601"/>
            <a:ext cx="1930399" cy="1217399"/>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1800" b="1" dirty="0">
                <a:solidFill>
                  <a:schemeClr val="tx1"/>
                </a:solidFill>
                <a:ea typeface="Segoe UI" pitchFamily="34" charset="0"/>
                <a:cs typeface="Segoe UI" pitchFamily="34" charset="0"/>
              </a:rPr>
            </a:br>
            <a:r>
              <a:rPr lang="en-US" sz="1800" b="1" dirty="0">
                <a:solidFill>
                  <a:schemeClr val="tx1"/>
                </a:solidFill>
                <a:ea typeface="Segoe UI" pitchFamily="34" charset="0"/>
                <a:cs typeface="Segoe UI" pitchFamily="34" charset="0"/>
              </a:rPr>
              <a:t>Input</a:t>
            </a:r>
          </a:p>
        </p:txBody>
      </p:sp>
      <p:sp>
        <p:nvSpPr>
          <p:cNvPr id="11" name="TextBox 10">
            <a:extLst>
              <a:ext uri="{FF2B5EF4-FFF2-40B4-BE49-F238E27FC236}">
                <a16:creationId xmlns:a16="http://schemas.microsoft.com/office/drawing/2014/main" id="{10ABFCC7-616C-4FBD-B24B-A619443C6422}"/>
              </a:ext>
            </a:extLst>
          </p:cNvPr>
          <p:cNvSpPr txBox="1"/>
          <p:nvPr/>
        </p:nvSpPr>
        <p:spPr>
          <a:xfrm>
            <a:off x="6594632" y="2176632"/>
            <a:ext cx="193040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“Student Details”</a:t>
            </a:r>
          </a:p>
        </p:txBody>
      </p:sp>
      <p:sp>
        <p:nvSpPr>
          <p:cNvPr id="12" name="Arrow: Down 11">
            <a:extLst>
              <a:ext uri="{FF2B5EF4-FFF2-40B4-BE49-F238E27FC236}">
                <a16:creationId xmlns:a16="http://schemas.microsoft.com/office/drawing/2014/main" id="{656E9CE2-8F3F-45FD-B8B1-934124103558}"/>
              </a:ext>
            </a:extLst>
          </p:cNvPr>
          <p:cNvSpPr/>
          <p:nvPr/>
        </p:nvSpPr>
        <p:spPr bwMode="auto">
          <a:xfrm>
            <a:off x="6356662" y="4654458"/>
            <a:ext cx="2285999" cy="1217399"/>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1800" b="1" dirty="0">
                <a:solidFill>
                  <a:schemeClr val="tx1"/>
                </a:solidFill>
                <a:ea typeface="Segoe UI" pitchFamily="34" charset="0"/>
                <a:cs typeface="Segoe UI" pitchFamily="34" charset="0"/>
              </a:rPr>
            </a:br>
            <a:br>
              <a:rPr lang="en-US" sz="1800" b="1" dirty="0">
                <a:solidFill>
                  <a:schemeClr val="tx1"/>
                </a:solidFill>
                <a:ea typeface="Segoe UI" pitchFamily="34" charset="0"/>
                <a:cs typeface="Segoe UI" pitchFamily="34" charset="0"/>
              </a:rPr>
            </a:br>
            <a:r>
              <a:rPr lang="en-US" sz="1800" b="1" dirty="0">
                <a:solidFill>
                  <a:schemeClr val="tx1"/>
                </a:solidFill>
                <a:ea typeface="Segoe UI" pitchFamily="34" charset="0"/>
                <a:cs typeface="Segoe UI" pitchFamily="34" charset="0"/>
              </a:rPr>
              <a:t>Output</a:t>
            </a:r>
          </a:p>
        </p:txBody>
      </p:sp>
      <p:sp>
        <p:nvSpPr>
          <p:cNvPr id="13" name="TextBox 12">
            <a:extLst>
              <a:ext uri="{FF2B5EF4-FFF2-40B4-BE49-F238E27FC236}">
                <a16:creationId xmlns:a16="http://schemas.microsoft.com/office/drawing/2014/main" id="{83CC4EE6-49D6-4E55-9B20-61EB4D9FE9C5}"/>
              </a:ext>
            </a:extLst>
          </p:cNvPr>
          <p:cNvSpPr txBox="1"/>
          <p:nvPr/>
        </p:nvSpPr>
        <p:spPr>
          <a:xfrm>
            <a:off x="6869347" y="6093023"/>
            <a:ext cx="138096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“Student ID”</a:t>
            </a:r>
          </a:p>
        </p:txBody>
      </p:sp>
      <p:sp>
        <p:nvSpPr>
          <p:cNvPr id="14" name="Rectangle 13">
            <a:extLst>
              <a:ext uri="{FF2B5EF4-FFF2-40B4-BE49-F238E27FC236}">
                <a16:creationId xmlns:a16="http://schemas.microsoft.com/office/drawing/2014/main" id="{FA2B6586-2978-45B4-A78B-68AB8C0A7EB7}"/>
              </a:ext>
            </a:extLst>
          </p:cNvPr>
          <p:cNvSpPr/>
          <p:nvPr/>
        </p:nvSpPr>
        <p:spPr bwMode="auto">
          <a:xfrm>
            <a:off x="244301" y="1166461"/>
            <a:ext cx="3762434" cy="6306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Without a custom connector</a:t>
            </a:r>
          </a:p>
        </p:txBody>
      </p:sp>
      <p:sp>
        <p:nvSpPr>
          <p:cNvPr id="15" name="Rectangle 14">
            <a:extLst>
              <a:ext uri="{FF2B5EF4-FFF2-40B4-BE49-F238E27FC236}">
                <a16:creationId xmlns:a16="http://schemas.microsoft.com/office/drawing/2014/main" id="{EE074B51-52F4-4E14-A485-B0616F5BF4D1}"/>
              </a:ext>
            </a:extLst>
          </p:cNvPr>
          <p:cNvSpPr/>
          <p:nvPr/>
        </p:nvSpPr>
        <p:spPr bwMode="auto">
          <a:xfrm>
            <a:off x="6162962" y="1180588"/>
            <a:ext cx="3762434" cy="6306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With a custom connector/API</a:t>
            </a:r>
          </a:p>
        </p:txBody>
      </p:sp>
      <p:sp>
        <p:nvSpPr>
          <p:cNvPr id="16" name="Text Placeholder 2">
            <a:extLst>
              <a:ext uri="{FF2B5EF4-FFF2-40B4-BE49-F238E27FC236}">
                <a16:creationId xmlns:a16="http://schemas.microsoft.com/office/drawing/2014/main" id="{1FA41DD6-1E32-4610-B143-A5280D86C5F8}"/>
              </a:ext>
            </a:extLst>
          </p:cNvPr>
          <p:cNvSpPr txBox="1">
            <a:spLocks/>
          </p:cNvSpPr>
          <p:nvPr/>
        </p:nvSpPr>
        <p:spPr>
          <a:xfrm>
            <a:off x="269239" y="2002292"/>
            <a:ext cx="5378548" cy="4556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dirty="0"/>
              <a:t>Check if student exists</a:t>
            </a:r>
          </a:p>
          <a:p>
            <a:pPr marL="514350" indent="-514350">
              <a:buFont typeface="+mj-lt"/>
              <a:buAutoNum type="arabicPeriod"/>
            </a:pPr>
            <a:r>
              <a:rPr lang="en-US" dirty="0"/>
              <a:t>Create student if not exist</a:t>
            </a:r>
          </a:p>
          <a:p>
            <a:pPr marL="514350" indent="-514350">
              <a:buFont typeface="+mj-lt"/>
              <a:buAutoNum type="arabicPeriod"/>
            </a:pPr>
            <a:r>
              <a:rPr lang="en-US" dirty="0"/>
              <a:t>Lookup class by course code</a:t>
            </a:r>
          </a:p>
          <a:p>
            <a:pPr marL="514350" indent="-514350">
              <a:buFont typeface="+mj-lt"/>
              <a:buAutoNum type="arabicPeriod"/>
            </a:pPr>
            <a:r>
              <a:rPr lang="en-US" dirty="0"/>
              <a:t>Check if class over capacity</a:t>
            </a:r>
          </a:p>
          <a:p>
            <a:pPr marL="514350" indent="-514350">
              <a:buFont typeface="+mj-lt"/>
              <a:buAutoNum type="arabicPeriod"/>
            </a:pPr>
            <a:r>
              <a:rPr lang="en-US" dirty="0"/>
              <a:t>Check if student has class pre-requisites </a:t>
            </a:r>
          </a:p>
          <a:p>
            <a:pPr marL="514350" indent="-514350">
              <a:buFont typeface="+mj-lt"/>
              <a:buAutoNum type="arabicPeriod"/>
            </a:pPr>
            <a:r>
              <a:rPr lang="en-US" dirty="0"/>
              <a:t>Create class student record</a:t>
            </a:r>
          </a:p>
          <a:p>
            <a:pPr marL="514350" indent="-514350">
              <a:buFont typeface="+mj-lt"/>
              <a:buAutoNum type="arabicPeriod"/>
            </a:pPr>
            <a:r>
              <a:rPr lang="en-US" dirty="0"/>
              <a:t>Notify user of results</a:t>
            </a:r>
          </a:p>
          <a:p>
            <a:pPr marL="514350" indent="-514350">
              <a:buFont typeface="+mj-lt"/>
              <a:buAutoNum type="arabicPeriod"/>
            </a:pPr>
            <a:endParaRPr lang="en-US" dirty="0"/>
          </a:p>
        </p:txBody>
      </p:sp>
    </p:spTree>
    <p:extLst>
      <p:ext uri="{BB962C8B-B14F-4D97-AF65-F5344CB8AC3E}">
        <p14:creationId xmlns:p14="http://schemas.microsoft.com/office/powerpoint/2010/main" val="38991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animBg="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a:extLst>
              <a:ext uri="{FF2B5EF4-FFF2-40B4-BE49-F238E27FC236}">
                <a16:creationId xmlns:a16="http://schemas.microsoft.com/office/drawing/2014/main" id="{3B7605FA-7BA9-4D5E-A291-D3895915DCD2}"/>
              </a:ext>
            </a:extLst>
          </p:cNvPr>
          <p:cNvSpPr/>
          <p:nvPr/>
        </p:nvSpPr>
        <p:spPr bwMode="auto">
          <a:xfrm>
            <a:off x="-7946252" y="-4557636"/>
            <a:ext cx="20116800" cy="201168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BCD1B70-1F82-48BB-949A-20CDBC75A768}"/>
              </a:ext>
            </a:extLst>
          </p:cNvPr>
          <p:cNvSpPr/>
          <p:nvPr/>
        </p:nvSpPr>
        <p:spPr bwMode="auto">
          <a:xfrm>
            <a:off x="-6117452" y="-2286000"/>
            <a:ext cx="16459200" cy="1645920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712AE502-8520-4992-9C78-58DE94D313B2}"/>
              </a:ext>
            </a:extLst>
          </p:cNvPr>
          <p:cNvSpPr/>
          <p:nvPr/>
        </p:nvSpPr>
        <p:spPr bwMode="auto">
          <a:xfrm>
            <a:off x="-4288652" y="-457200"/>
            <a:ext cx="12801600" cy="1280160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D43D2176-BD02-41F4-BE3E-F1CB544B22F6}"/>
              </a:ext>
            </a:extLst>
          </p:cNvPr>
          <p:cNvSpPr/>
          <p:nvPr/>
        </p:nvSpPr>
        <p:spPr bwMode="auto">
          <a:xfrm>
            <a:off x="-2459852" y="1371600"/>
            <a:ext cx="9144000" cy="914400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EEA8AA06-1421-491B-9A0A-B8F0E257B534}"/>
              </a:ext>
            </a:extLst>
          </p:cNvPr>
          <p:cNvSpPr/>
          <p:nvPr/>
        </p:nvSpPr>
        <p:spPr bwMode="auto">
          <a:xfrm>
            <a:off x="-631052" y="3200400"/>
            <a:ext cx="5486400" cy="548640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39870DCF-0D3C-4900-86CE-1D3390DA7ABE}"/>
              </a:ext>
            </a:extLst>
          </p:cNvPr>
          <p:cNvGrpSpPr/>
          <p:nvPr/>
        </p:nvGrpSpPr>
        <p:grpSpPr>
          <a:xfrm rot="3329781">
            <a:off x="-7815775" y="-4362816"/>
            <a:ext cx="20116800" cy="20433459"/>
            <a:chOff x="-8201432" y="-4431458"/>
            <a:chExt cx="20116800" cy="20433458"/>
          </a:xfrm>
        </p:grpSpPr>
        <p:sp>
          <p:nvSpPr>
            <p:cNvPr id="10" name="Rectangle 9">
              <a:extLst>
                <a:ext uri="{FF2B5EF4-FFF2-40B4-BE49-F238E27FC236}">
                  <a16:creationId xmlns:a16="http://schemas.microsoft.com/office/drawing/2014/main" id="{39754751-272E-4AFB-8909-4932DBDFE38F}"/>
                </a:ext>
              </a:extLst>
            </p:cNvPr>
            <p:cNvSpPr/>
            <p:nvPr/>
          </p:nvSpPr>
          <p:spPr bwMode="auto">
            <a:xfrm>
              <a:off x="-8201432" y="-4431458"/>
              <a:ext cx="10030232" cy="149470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4643BCB-3747-4CFC-8F2A-AF51A25C404C}"/>
                </a:ext>
              </a:extLst>
            </p:cNvPr>
            <p:cNvSpPr/>
            <p:nvPr/>
          </p:nvSpPr>
          <p:spPr bwMode="auto">
            <a:xfrm>
              <a:off x="-8201432" y="6454236"/>
              <a:ext cx="20116800" cy="95477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2F4A25E1-C9BE-49E6-9C78-788C7122C43F}"/>
              </a:ext>
            </a:extLst>
          </p:cNvPr>
          <p:cNvSpPr txBox="1"/>
          <p:nvPr/>
        </p:nvSpPr>
        <p:spPr>
          <a:xfrm rot="19526717">
            <a:off x="4423642" y="3533264"/>
            <a:ext cx="1205023" cy="307777"/>
          </a:xfrm>
          <a:prstGeom prst="rect">
            <a:avLst/>
          </a:prstGeom>
          <a:noFill/>
        </p:spPr>
        <p:txBody>
          <a:bodyPr wrap="square" lIns="0" tIns="0" rIns="0" bIns="0" rtlCol="0">
            <a:spAutoFit/>
          </a:bodyPr>
          <a:lstStyle/>
          <a:p>
            <a:pPr algn="ctr" defTabSz="914344">
              <a:defRPr/>
            </a:pPr>
            <a:r>
              <a:rPr lang="en-US" sz="2000" dirty="0">
                <a:gradFill>
                  <a:gsLst>
                    <a:gs pos="2917">
                      <a:srgbClr val="000000"/>
                    </a:gs>
                    <a:gs pos="30000">
                      <a:srgbClr val="000000"/>
                    </a:gs>
                  </a:gsLst>
                  <a:lin ang="5400000" scaled="0"/>
                </a:gradFill>
                <a:latin typeface="Segoe UI"/>
              </a:rPr>
              <a:t>Logic</a:t>
            </a:r>
          </a:p>
        </p:txBody>
      </p:sp>
      <p:sp>
        <p:nvSpPr>
          <p:cNvPr id="16" name="TextBox 15">
            <a:extLst>
              <a:ext uri="{FF2B5EF4-FFF2-40B4-BE49-F238E27FC236}">
                <a16:creationId xmlns:a16="http://schemas.microsoft.com/office/drawing/2014/main" id="{0498B074-7615-4405-8F2C-C959DC736833}"/>
              </a:ext>
            </a:extLst>
          </p:cNvPr>
          <p:cNvSpPr txBox="1"/>
          <p:nvPr/>
        </p:nvSpPr>
        <p:spPr>
          <a:xfrm rot="19526717">
            <a:off x="5893602" y="2524212"/>
            <a:ext cx="1205023" cy="307777"/>
          </a:xfrm>
          <a:prstGeom prst="rect">
            <a:avLst/>
          </a:prstGeom>
          <a:noFill/>
        </p:spPr>
        <p:txBody>
          <a:bodyPr wrap="square" lIns="0" tIns="0" rIns="0" bIns="0" rtlCol="0">
            <a:spAutoFit/>
          </a:bodyPr>
          <a:lstStyle/>
          <a:p>
            <a:pPr algn="ctr" defTabSz="914344">
              <a:defRPr/>
            </a:pPr>
            <a:r>
              <a:rPr lang="en-US" sz="2000" dirty="0">
                <a:gradFill>
                  <a:gsLst>
                    <a:gs pos="2917">
                      <a:srgbClr val="000000"/>
                    </a:gs>
                    <a:gs pos="30000">
                      <a:srgbClr val="000000"/>
                    </a:gs>
                  </a:gsLst>
                  <a:lin ang="5400000" scaled="0"/>
                </a:gradFill>
                <a:latin typeface="Segoe UI"/>
              </a:rPr>
              <a:t>Data</a:t>
            </a:r>
          </a:p>
        </p:txBody>
      </p:sp>
      <p:sp>
        <p:nvSpPr>
          <p:cNvPr id="17" name="TextBox 16">
            <a:extLst>
              <a:ext uri="{FF2B5EF4-FFF2-40B4-BE49-F238E27FC236}">
                <a16:creationId xmlns:a16="http://schemas.microsoft.com/office/drawing/2014/main" id="{D7D56077-8CC9-4EBE-97D4-2EED8179FB38}"/>
              </a:ext>
            </a:extLst>
          </p:cNvPr>
          <p:cNvSpPr txBox="1"/>
          <p:nvPr/>
        </p:nvSpPr>
        <p:spPr>
          <a:xfrm rot="19526717">
            <a:off x="7414261" y="1483170"/>
            <a:ext cx="1205023" cy="307777"/>
          </a:xfrm>
          <a:prstGeom prst="rect">
            <a:avLst/>
          </a:prstGeom>
          <a:noFill/>
        </p:spPr>
        <p:txBody>
          <a:bodyPr wrap="square" lIns="0" tIns="0" rIns="0" bIns="0" rtlCol="0">
            <a:spAutoFit/>
          </a:bodyPr>
          <a:lstStyle/>
          <a:p>
            <a:pPr algn="ctr" defTabSz="914344">
              <a:defRPr/>
            </a:pPr>
            <a:r>
              <a:rPr lang="en-US" sz="2000" dirty="0">
                <a:gradFill>
                  <a:gsLst>
                    <a:gs pos="2917">
                      <a:srgbClr val="000000"/>
                    </a:gs>
                    <a:gs pos="30000">
                      <a:srgbClr val="000000"/>
                    </a:gs>
                  </a:gsLst>
                  <a:lin ang="5400000" scaled="0"/>
                </a:gradFill>
                <a:latin typeface="Segoe UI"/>
              </a:rPr>
              <a:t>Storage</a:t>
            </a:r>
          </a:p>
        </p:txBody>
      </p:sp>
      <p:sp>
        <p:nvSpPr>
          <p:cNvPr id="18" name="TextBox 17">
            <a:extLst>
              <a:ext uri="{FF2B5EF4-FFF2-40B4-BE49-F238E27FC236}">
                <a16:creationId xmlns:a16="http://schemas.microsoft.com/office/drawing/2014/main" id="{F85F5117-5DE6-4B27-B978-9E99A8F6C5F4}"/>
              </a:ext>
            </a:extLst>
          </p:cNvPr>
          <p:cNvSpPr txBox="1"/>
          <p:nvPr/>
        </p:nvSpPr>
        <p:spPr>
          <a:xfrm rot="19526717">
            <a:off x="8881783" y="420228"/>
            <a:ext cx="1345336" cy="307777"/>
          </a:xfrm>
          <a:prstGeom prst="rect">
            <a:avLst/>
          </a:prstGeom>
          <a:noFill/>
        </p:spPr>
        <p:txBody>
          <a:bodyPr wrap="square" lIns="0" tIns="0" rIns="0" bIns="0" rtlCol="0">
            <a:spAutoFit/>
          </a:bodyPr>
          <a:lstStyle/>
          <a:p>
            <a:pPr algn="ctr" defTabSz="914344">
              <a:defRPr/>
            </a:pPr>
            <a:r>
              <a:rPr lang="en-US" sz="2000" dirty="0">
                <a:gradFill>
                  <a:gsLst>
                    <a:gs pos="2917">
                      <a:srgbClr val="000000"/>
                    </a:gs>
                    <a:gs pos="30000">
                      <a:srgbClr val="000000"/>
                    </a:gs>
                  </a:gsLst>
                  <a:lin ang="5400000" scaled="0"/>
                </a:gradFill>
                <a:latin typeface="Segoe UI"/>
              </a:rPr>
              <a:t>Integration</a:t>
            </a:r>
          </a:p>
        </p:txBody>
      </p:sp>
      <p:sp>
        <p:nvSpPr>
          <p:cNvPr id="3" name="Oval 2">
            <a:extLst>
              <a:ext uri="{FF2B5EF4-FFF2-40B4-BE49-F238E27FC236}">
                <a16:creationId xmlns:a16="http://schemas.microsoft.com/office/drawing/2014/main" id="{6AD35708-27D9-4E62-B171-38827C2DF1E2}"/>
              </a:ext>
            </a:extLst>
          </p:cNvPr>
          <p:cNvSpPr/>
          <p:nvPr/>
        </p:nvSpPr>
        <p:spPr bwMode="auto">
          <a:xfrm>
            <a:off x="1197748" y="5029200"/>
            <a:ext cx="1828800" cy="1828800"/>
          </a:xfrm>
          <a:prstGeom prst="ellipse">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defRPr/>
            </a:pPr>
            <a:r>
              <a:rPr lang="en-US" sz="4000" dirty="0">
                <a:gradFill>
                  <a:gsLst>
                    <a:gs pos="0">
                      <a:srgbClr val="FFFFFF"/>
                    </a:gs>
                    <a:gs pos="100000">
                      <a:srgbClr val="FFFFFF"/>
                    </a:gs>
                  </a:gsLst>
                  <a:lin ang="5400000" scaled="0"/>
                </a:gradFill>
                <a:latin typeface="Segoe UI"/>
                <a:ea typeface="Segoe UI" pitchFamily="34" charset="0"/>
                <a:cs typeface="Segoe UI" pitchFamily="34" charset="0"/>
              </a:rPr>
              <a:t>API</a:t>
            </a:r>
          </a:p>
        </p:txBody>
      </p:sp>
      <p:sp>
        <p:nvSpPr>
          <p:cNvPr id="2" name="Title 1">
            <a:extLst>
              <a:ext uri="{FF2B5EF4-FFF2-40B4-BE49-F238E27FC236}">
                <a16:creationId xmlns:a16="http://schemas.microsoft.com/office/drawing/2014/main" id="{7A6B6CDB-2771-4F9A-95C4-711DFB667CBC}"/>
              </a:ext>
            </a:extLst>
          </p:cNvPr>
          <p:cNvSpPr>
            <a:spLocks noGrp="1"/>
          </p:cNvSpPr>
          <p:nvPr>
            <p:ph type="title"/>
          </p:nvPr>
        </p:nvSpPr>
        <p:spPr>
          <a:xfrm>
            <a:off x="588263" y="457201"/>
            <a:ext cx="11018520" cy="1218795"/>
          </a:xfrm>
        </p:spPr>
        <p:txBody>
          <a:bodyPr/>
          <a:lstStyle/>
          <a:p>
            <a:r>
              <a:rPr lang="en-US" dirty="0"/>
              <a:t>Microsoft </a:t>
            </a:r>
            <a:r>
              <a:rPr lang="en-US" dirty="0" err="1"/>
              <a:t>Dataverse</a:t>
            </a:r>
            <a:r>
              <a:rPr lang="en-US" dirty="0"/>
              <a:t>:</a:t>
            </a:r>
            <a:br>
              <a:rPr lang="en-US" dirty="0"/>
            </a:br>
            <a:r>
              <a:rPr lang="en-US" dirty="0"/>
              <a:t>What’s in the box?</a:t>
            </a:r>
          </a:p>
        </p:txBody>
      </p:sp>
      <p:sp>
        <p:nvSpPr>
          <p:cNvPr id="23" name="key" title="Icon of a key">
            <a:extLst>
              <a:ext uri="{FF2B5EF4-FFF2-40B4-BE49-F238E27FC236}">
                <a16:creationId xmlns:a16="http://schemas.microsoft.com/office/drawing/2014/main" id="{9A596DC4-DD63-4BDB-9D24-56B33E26A513}"/>
              </a:ext>
            </a:extLst>
          </p:cNvPr>
          <p:cNvSpPr>
            <a:spLocks noChangeAspect="1" noEditPoints="1"/>
          </p:cNvSpPr>
          <p:nvPr/>
        </p:nvSpPr>
        <p:spPr bwMode="auto">
          <a:xfrm>
            <a:off x="3529099" y="5029200"/>
            <a:ext cx="367647"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44">
              <a:defRPr/>
            </a:pPr>
            <a:endParaRPr lang="en-US" dirty="0">
              <a:solidFill>
                <a:srgbClr val="000000"/>
              </a:solidFill>
              <a:latin typeface="Segoe UI"/>
            </a:endParaRPr>
          </a:p>
        </p:txBody>
      </p:sp>
      <p:sp>
        <p:nvSpPr>
          <p:cNvPr id="24" name="Lock" title="Icon of a padlock">
            <a:extLst>
              <a:ext uri="{FF2B5EF4-FFF2-40B4-BE49-F238E27FC236}">
                <a16:creationId xmlns:a16="http://schemas.microsoft.com/office/drawing/2014/main" id="{7DE86046-49E3-4D0D-8117-0FC4A70B40A5}"/>
              </a:ext>
            </a:extLst>
          </p:cNvPr>
          <p:cNvSpPr>
            <a:spLocks noChangeAspect="1" noEditPoints="1"/>
          </p:cNvSpPr>
          <p:nvPr/>
        </p:nvSpPr>
        <p:spPr bwMode="auto">
          <a:xfrm>
            <a:off x="4098797" y="5601423"/>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44">
              <a:defRPr/>
            </a:pPr>
            <a:endParaRPr lang="en-US">
              <a:solidFill>
                <a:srgbClr val="000000"/>
              </a:solidFill>
              <a:latin typeface="Segoe UI"/>
            </a:endParaRPr>
          </a:p>
        </p:txBody>
      </p:sp>
      <p:sp>
        <p:nvSpPr>
          <p:cNvPr id="26" name="SecurityCamera_EB35" title="Icon of a security camera">
            <a:extLst>
              <a:ext uri="{FF2B5EF4-FFF2-40B4-BE49-F238E27FC236}">
                <a16:creationId xmlns:a16="http://schemas.microsoft.com/office/drawing/2014/main" id="{9AA66064-FA53-4368-B256-7B66200216CA}"/>
              </a:ext>
            </a:extLst>
          </p:cNvPr>
          <p:cNvSpPr>
            <a:spLocks noChangeAspect="1" noEditPoints="1"/>
          </p:cNvSpPr>
          <p:nvPr/>
        </p:nvSpPr>
        <p:spPr bwMode="auto">
          <a:xfrm>
            <a:off x="3435962" y="6273577"/>
            <a:ext cx="423663" cy="365760"/>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44">
              <a:defRPr/>
            </a:pPr>
            <a:endParaRPr lang="en-US">
              <a:solidFill>
                <a:srgbClr val="000000"/>
              </a:solidFill>
              <a:latin typeface="Segoe UI"/>
            </a:endParaRPr>
          </a:p>
        </p:txBody>
      </p:sp>
      <p:sp>
        <p:nvSpPr>
          <p:cNvPr id="27" name="TextBox 26">
            <a:extLst>
              <a:ext uri="{FF2B5EF4-FFF2-40B4-BE49-F238E27FC236}">
                <a16:creationId xmlns:a16="http://schemas.microsoft.com/office/drawing/2014/main" id="{DF1B60A4-AB52-43B1-BFC4-773080635036}"/>
              </a:ext>
            </a:extLst>
          </p:cNvPr>
          <p:cNvSpPr txBox="1"/>
          <p:nvPr/>
        </p:nvSpPr>
        <p:spPr>
          <a:xfrm>
            <a:off x="3276105" y="5419974"/>
            <a:ext cx="873637" cy="161711"/>
          </a:xfrm>
          <a:prstGeom prst="rect">
            <a:avLst/>
          </a:prstGeom>
          <a:noFill/>
        </p:spPr>
        <p:txBody>
          <a:bodyPr wrap="none" lIns="0" tIns="0" rIns="0" bIns="0" rtlCol="0">
            <a:spAutoFit/>
          </a:bodyPr>
          <a:lstStyle/>
          <a:p>
            <a:pPr defTabSz="914344">
              <a:defRPr/>
            </a:pPr>
            <a:r>
              <a:rPr lang="en-US" sz="1051" dirty="0">
                <a:gradFill>
                  <a:gsLst>
                    <a:gs pos="2917">
                      <a:srgbClr val="000000"/>
                    </a:gs>
                    <a:gs pos="30000">
                      <a:srgbClr val="000000"/>
                    </a:gs>
                  </a:gsLst>
                  <a:lin ang="5400000" scaled="0"/>
                </a:gradFill>
                <a:latin typeface="Segoe UI"/>
              </a:rPr>
              <a:t>Authentication</a:t>
            </a:r>
          </a:p>
        </p:txBody>
      </p:sp>
      <p:sp>
        <p:nvSpPr>
          <p:cNvPr id="28" name="Rectangle 27">
            <a:extLst>
              <a:ext uri="{FF2B5EF4-FFF2-40B4-BE49-F238E27FC236}">
                <a16:creationId xmlns:a16="http://schemas.microsoft.com/office/drawing/2014/main" id="{B644267E-99AF-4E58-B9B6-2CA7F2B0A019}"/>
              </a:ext>
            </a:extLst>
          </p:cNvPr>
          <p:cNvSpPr/>
          <p:nvPr/>
        </p:nvSpPr>
        <p:spPr bwMode="auto">
          <a:xfrm>
            <a:off x="1009816" y="6858000"/>
            <a:ext cx="11182184" cy="5084859"/>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ACAF2446-0428-4342-A150-965B46854716}"/>
              </a:ext>
            </a:extLst>
          </p:cNvPr>
          <p:cNvSpPr txBox="1"/>
          <p:nvPr/>
        </p:nvSpPr>
        <p:spPr>
          <a:xfrm>
            <a:off x="3392915" y="6662295"/>
            <a:ext cx="509755" cy="161711"/>
          </a:xfrm>
          <a:prstGeom prst="rect">
            <a:avLst/>
          </a:prstGeom>
          <a:noFill/>
        </p:spPr>
        <p:txBody>
          <a:bodyPr wrap="none" lIns="0" tIns="0" rIns="0" bIns="0" rtlCol="0">
            <a:spAutoFit/>
          </a:bodyPr>
          <a:lstStyle/>
          <a:p>
            <a:pPr algn="ctr" defTabSz="914344">
              <a:defRPr/>
            </a:pPr>
            <a:r>
              <a:rPr lang="en-US" sz="1051" dirty="0">
                <a:gradFill>
                  <a:gsLst>
                    <a:gs pos="2917">
                      <a:srgbClr val="000000"/>
                    </a:gs>
                    <a:gs pos="30000">
                      <a:srgbClr val="000000"/>
                    </a:gs>
                  </a:gsLst>
                  <a:lin ang="5400000" scaled="0"/>
                </a:gradFill>
                <a:latin typeface="Segoe UI"/>
              </a:rPr>
              <a:t>Auditing</a:t>
            </a:r>
          </a:p>
        </p:txBody>
      </p:sp>
      <p:sp>
        <p:nvSpPr>
          <p:cNvPr id="31" name="TextBox 30">
            <a:extLst>
              <a:ext uri="{FF2B5EF4-FFF2-40B4-BE49-F238E27FC236}">
                <a16:creationId xmlns:a16="http://schemas.microsoft.com/office/drawing/2014/main" id="{B2478DD2-675B-418C-89C3-5E47077C9A18}"/>
              </a:ext>
            </a:extLst>
          </p:cNvPr>
          <p:cNvSpPr txBox="1"/>
          <p:nvPr/>
        </p:nvSpPr>
        <p:spPr>
          <a:xfrm>
            <a:off x="3860004" y="6077874"/>
            <a:ext cx="804707" cy="161711"/>
          </a:xfrm>
          <a:prstGeom prst="rect">
            <a:avLst/>
          </a:prstGeom>
          <a:noFill/>
        </p:spPr>
        <p:txBody>
          <a:bodyPr wrap="none" lIns="0" tIns="0" rIns="0" bIns="0" rtlCol="0">
            <a:spAutoFit/>
          </a:bodyPr>
          <a:lstStyle/>
          <a:p>
            <a:pPr algn="ctr" defTabSz="914344">
              <a:defRPr/>
            </a:pPr>
            <a:r>
              <a:rPr lang="en-US" sz="1051" dirty="0">
                <a:gradFill>
                  <a:gsLst>
                    <a:gs pos="2917">
                      <a:srgbClr val="000000"/>
                    </a:gs>
                    <a:gs pos="30000">
                      <a:srgbClr val="000000"/>
                    </a:gs>
                  </a:gsLst>
                  <a:lin ang="5400000" scaled="0"/>
                </a:gradFill>
                <a:latin typeface="Segoe UI"/>
              </a:rPr>
              <a:t>Authorization</a:t>
            </a:r>
          </a:p>
        </p:txBody>
      </p:sp>
      <p:pic>
        <p:nvPicPr>
          <p:cNvPr id="33" name="Picture 32" descr="A picture containing black, white, woman, sitting&#10;&#10;Description automatically generated">
            <a:extLst>
              <a:ext uri="{FF2B5EF4-FFF2-40B4-BE49-F238E27FC236}">
                <a16:creationId xmlns:a16="http://schemas.microsoft.com/office/drawing/2014/main" id="{2A897BF6-8BB5-4E3D-9ADC-B64B146B1902}"/>
              </a:ext>
            </a:extLst>
          </p:cNvPr>
          <p:cNvPicPr>
            <a:picLocks noChangeAspect="1"/>
          </p:cNvPicPr>
          <p:nvPr/>
        </p:nvPicPr>
        <p:blipFill>
          <a:blip r:embed="rId3"/>
          <a:stretch>
            <a:fillRect/>
          </a:stretch>
        </p:blipFill>
        <p:spPr>
          <a:xfrm>
            <a:off x="5511588" y="3635559"/>
            <a:ext cx="500917" cy="500917"/>
          </a:xfrm>
          <a:prstGeom prst="rect">
            <a:avLst/>
          </a:prstGeom>
        </p:spPr>
      </p:pic>
      <p:sp>
        <p:nvSpPr>
          <p:cNvPr id="34" name="Rectangle 33">
            <a:extLst>
              <a:ext uri="{FF2B5EF4-FFF2-40B4-BE49-F238E27FC236}">
                <a16:creationId xmlns:a16="http://schemas.microsoft.com/office/drawing/2014/main" id="{CDA994DC-724F-4DFE-BD62-D34E5FE9B451}"/>
              </a:ext>
            </a:extLst>
          </p:cNvPr>
          <p:cNvSpPr/>
          <p:nvPr/>
        </p:nvSpPr>
        <p:spPr bwMode="auto">
          <a:xfrm>
            <a:off x="5296823" y="417524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Jobs</a:t>
            </a:r>
          </a:p>
        </p:txBody>
      </p:sp>
      <p:pic>
        <p:nvPicPr>
          <p:cNvPr id="35" name="Picture 34" descr="A picture containing building, drawing&#10;&#10;Description automatically generated">
            <a:extLst>
              <a:ext uri="{FF2B5EF4-FFF2-40B4-BE49-F238E27FC236}">
                <a16:creationId xmlns:a16="http://schemas.microsoft.com/office/drawing/2014/main" id="{7F012B5F-FD41-4B25-88C7-3F59355CA5B7}"/>
              </a:ext>
            </a:extLst>
          </p:cNvPr>
          <p:cNvPicPr>
            <a:picLocks noChangeAspect="1"/>
          </p:cNvPicPr>
          <p:nvPr/>
        </p:nvPicPr>
        <p:blipFill>
          <a:blip r:embed="rId4"/>
          <a:stretch>
            <a:fillRect/>
          </a:stretch>
        </p:blipFill>
        <p:spPr>
          <a:xfrm>
            <a:off x="4960176" y="4445132"/>
            <a:ext cx="500917" cy="500917"/>
          </a:xfrm>
          <a:prstGeom prst="rect">
            <a:avLst/>
          </a:prstGeom>
        </p:spPr>
      </p:pic>
      <p:sp>
        <p:nvSpPr>
          <p:cNvPr id="36" name="Rectangle 35">
            <a:extLst>
              <a:ext uri="{FF2B5EF4-FFF2-40B4-BE49-F238E27FC236}">
                <a16:creationId xmlns:a16="http://schemas.microsoft.com/office/drawing/2014/main" id="{827A8E01-043E-49C6-AF0D-7807BD010011}"/>
              </a:ext>
            </a:extLst>
          </p:cNvPr>
          <p:cNvSpPr/>
          <p:nvPr/>
        </p:nvSpPr>
        <p:spPr bwMode="auto">
          <a:xfrm>
            <a:off x="4746758" y="5000719"/>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Calculated &amp;</a:t>
            </a:r>
          </a:p>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Rollup columns</a:t>
            </a:r>
          </a:p>
        </p:txBody>
      </p:sp>
      <p:pic>
        <p:nvPicPr>
          <p:cNvPr id="37" name="Picture 36" descr="A picture containing outdoor, street, white, black&#10;&#10;Description automatically generated">
            <a:extLst>
              <a:ext uri="{FF2B5EF4-FFF2-40B4-BE49-F238E27FC236}">
                <a16:creationId xmlns:a16="http://schemas.microsoft.com/office/drawing/2014/main" id="{8448C470-744D-4886-A01C-D89A265872B7}"/>
              </a:ext>
            </a:extLst>
          </p:cNvPr>
          <p:cNvPicPr>
            <a:picLocks noChangeAspect="1"/>
          </p:cNvPicPr>
          <p:nvPr/>
        </p:nvPicPr>
        <p:blipFill>
          <a:blip r:embed="rId5"/>
          <a:stretch>
            <a:fillRect/>
          </a:stretch>
        </p:blipFill>
        <p:spPr>
          <a:xfrm>
            <a:off x="5806896" y="4335012"/>
            <a:ext cx="500917" cy="500917"/>
          </a:xfrm>
          <a:prstGeom prst="rect">
            <a:avLst/>
          </a:prstGeom>
        </p:spPr>
      </p:pic>
      <p:sp>
        <p:nvSpPr>
          <p:cNvPr id="38" name="Rectangle 37">
            <a:extLst>
              <a:ext uri="{FF2B5EF4-FFF2-40B4-BE49-F238E27FC236}">
                <a16:creationId xmlns:a16="http://schemas.microsoft.com/office/drawing/2014/main" id="{928981ED-9A9B-4CAB-9DCE-3D569FC14D26}"/>
              </a:ext>
            </a:extLst>
          </p:cNvPr>
          <p:cNvSpPr/>
          <p:nvPr/>
        </p:nvSpPr>
        <p:spPr bwMode="auto">
          <a:xfrm>
            <a:off x="5594826" y="4858797"/>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Business </a:t>
            </a:r>
          </a:p>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R</a:t>
            </a:r>
            <a:r>
              <a:rPr lang="en-US" sz="1000" dirty="0" err="1">
                <a:solidFill>
                  <a:srgbClr val="000000"/>
                </a:solidFill>
                <a:latin typeface="Segoe UI"/>
                <a:cs typeface="Segoe UI" pitchFamily="34" charset="0"/>
              </a:rPr>
              <a:t>ules</a:t>
            </a:r>
            <a:endParaRPr lang="en-US" sz="1000" dirty="0">
              <a:solidFill>
                <a:srgbClr val="000000"/>
              </a:solidFill>
              <a:latin typeface="Segoe UI"/>
              <a:cs typeface="Segoe UI" pitchFamily="34" charset="0"/>
            </a:endParaRPr>
          </a:p>
        </p:txBody>
      </p:sp>
      <p:pic>
        <p:nvPicPr>
          <p:cNvPr id="39" name="Picture 38" descr="A black sign with white text&#10;&#10;Description automatically generated">
            <a:extLst>
              <a:ext uri="{FF2B5EF4-FFF2-40B4-BE49-F238E27FC236}">
                <a16:creationId xmlns:a16="http://schemas.microsoft.com/office/drawing/2014/main" id="{B57FFF9A-0E42-4AEC-949F-C4DFA4F25CEC}"/>
              </a:ext>
            </a:extLst>
          </p:cNvPr>
          <p:cNvPicPr>
            <a:picLocks noChangeAspect="1"/>
          </p:cNvPicPr>
          <p:nvPr/>
        </p:nvPicPr>
        <p:blipFill>
          <a:blip r:embed="rId6"/>
          <a:stretch>
            <a:fillRect/>
          </a:stretch>
        </p:blipFill>
        <p:spPr>
          <a:xfrm>
            <a:off x="6907383" y="5148542"/>
            <a:ext cx="500917" cy="500917"/>
          </a:xfrm>
          <a:prstGeom prst="rect">
            <a:avLst/>
          </a:prstGeom>
        </p:spPr>
      </p:pic>
      <p:sp>
        <p:nvSpPr>
          <p:cNvPr id="40" name="Rectangle 39">
            <a:extLst>
              <a:ext uri="{FF2B5EF4-FFF2-40B4-BE49-F238E27FC236}">
                <a16:creationId xmlns:a16="http://schemas.microsoft.com/office/drawing/2014/main" id="{47478641-4D37-4ACC-8C91-AE1461F053EF}"/>
              </a:ext>
            </a:extLst>
          </p:cNvPr>
          <p:cNvSpPr/>
          <p:nvPr/>
        </p:nvSpPr>
        <p:spPr bwMode="auto">
          <a:xfrm>
            <a:off x="6696658" y="5664374"/>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Data </a:t>
            </a:r>
          </a:p>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validation</a:t>
            </a:r>
          </a:p>
        </p:txBody>
      </p:sp>
      <p:pic>
        <p:nvPicPr>
          <p:cNvPr id="41" name="Picture 40" descr="A close up of a sign&#10;&#10;Description automatically generated">
            <a:extLst>
              <a:ext uri="{FF2B5EF4-FFF2-40B4-BE49-F238E27FC236}">
                <a16:creationId xmlns:a16="http://schemas.microsoft.com/office/drawing/2014/main" id="{ACCA7C1B-8BC5-41B1-BFCE-E2AA74D7E5EA}"/>
              </a:ext>
            </a:extLst>
          </p:cNvPr>
          <p:cNvPicPr>
            <a:picLocks noChangeAspect="1"/>
          </p:cNvPicPr>
          <p:nvPr/>
        </p:nvPicPr>
        <p:blipFill>
          <a:blip r:embed="rId7"/>
          <a:stretch>
            <a:fillRect/>
          </a:stretch>
        </p:blipFill>
        <p:spPr>
          <a:xfrm>
            <a:off x="5942167" y="5220959"/>
            <a:ext cx="500917" cy="500917"/>
          </a:xfrm>
          <a:prstGeom prst="rect">
            <a:avLst/>
          </a:prstGeom>
        </p:spPr>
      </p:pic>
      <p:sp>
        <p:nvSpPr>
          <p:cNvPr id="42" name="Rectangle 41">
            <a:extLst>
              <a:ext uri="{FF2B5EF4-FFF2-40B4-BE49-F238E27FC236}">
                <a16:creationId xmlns:a16="http://schemas.microsoft.com/office/drawing/2014/main" id="{8E303196-5235-4F95-815C-D1ED247B0B84}"/>
              </a:ext>
            </a:extLst>
          </p:cNvPr>
          <p:cNvSpPr/>
          <p:nvPr/>
        </p:nvSpPr>
        <p:spPr bwMode="auto">
          <a:xfrm>
            <a:off x="5732789" y="5776546"/>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Duplicate </a:t>
            </a:r>
          </a:p>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Detection</a:t>
            </a:r>
          </a:p>
        </p:txBody>
      </p:sp>
      <p:pic>
        <p:nvPicPr>
          <p:cNvPr id="43" name="Picture 42" descr="A picture containing drawing&#10;&#10;Description automatically generated">
            <a:extLst>
              <a:ext uri="{FF2B5EF4-FFF2-40B4-BE49-F238E27FC236}">
                <a16:creationId xmlns:a16="http://schemas.microsoft.com/office/drawing/2014/main" id="{147A441A-C7F0-4F2A-99F8-BC20A5E61A71}"/>
              </a:ext>
            </a:extLst>
          </p:cNvPr>
          <p:cNvPicPr>
            <a:picLocks noChangeAspect="1"/>
          </p:cNvPicPr>
          <p:nvPr/>
        </p:nvPicPr>
        <p:blipFill>
          <a:blip r:embed="rId8"/>
          <a:stretch>
            <a:fillRect/>
          </a:stretch>
        </p:blipFill>
        <p:spPr>
          <a:xfrm>
            <a:off x="5068532" y="5647667"/>
            <a:ext cx="500917" cy="500917"/>
          </a:xfrm>
          <a:prstGeom prst="rect">
            <a:avLst/>
          </a:prstGeom>
        </p:spPr>
      </p:pic>
      <p:sp>
        <p:nvSpPr>
          <p:cNvPr id="44" name="Rectangle 43">
            <a:extLst>
              <a:ext uri="{FF2B5EF4-FFF2-40B4-BE49-F238E27FC236}">
                <a16:creationId xmlns:a16="http://schemas.microsoft.com/office/drawing/2014/main" id="{23EFF3AF-6D7F-42F5-8E96-376E352C0292}"/>
              </a:ext>
            </a:extLst>
          </p:cNvPr>
          <p:cNvSpPr/>
          <p:nvPr/>
        </p:nvSpPr>
        <p:spPr bwMode="auto">
          <a:xfrm>
            <a:off x="4860499" y="6203254"/>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Plugins</a:t>
            </a:r>
          </a:p>
        </p:txBody>
      </p:sp>
      <p:pic>
        <p:nvPicPr>
          <p:cNvPr id="45" name="Picture 44" descr="A picture containing object, light, clock&#10;&#10;Description automatically generated">
            <a:extLst>
              <a:ext uri="{FF2B5EF4-FFF2-40B4-BE49-F238E27FC236}">
                <a16:creationId xmlns:a16="http://schemas.microsoft.com/office/drawing/2014/main" id="{9FC4EAF8-42B0-4C91-A9F3-C0595345178F}"/>
              </a:ext>
            </a:extLst>
          </p:cNvPr>
          <p:cNvPicPr>
            <a:picLocks noChangeAspect="1"/>
          </p:cNvPicPr>
          <p:nvPr/>
        </p:nvPicPr>
        <p:blipFill>
          <a:blip r:embed="rId9"/>
          <a:stretch>
            <a:fillRect/>
          </a:stretch>
        </p:blipFill>
        <p:spPr>
          <a:xfrm>
            <a:off x="5901986" y="6139052"/>
            <a:ext cx="500917" cy="500917"/>
          </a:xfrm>
          <a:prstGeom prst="rect">
            <a:avLst/>
          </a:prstGeom>
        </p:spPr>
      </p:pic>
      <p:sp>
        <p:nvSpPr>
          <p:cNvPr id="46" name="Rectangle 45">
            <a:extLst>
              <a:ext uri="{FF2B5EF4-FFF2-40B4-BE49-F238E27FC236}">
                <a16:creationId xmlns:a16="http://schemas.microsoft.com/office/drawing/2014/main" id="{D9805460-C79F-459F-AF71-2FD495519F2C}"/>
              </a:ext>
            </a:extLst>
          </p:cNvPr>
          <p:cNvSpPr/>
          <p:nvPr/>
        </p:nvSpPr>
        <p:spPr bwMode="auto">
          <a:xfrm>
            <a:off x="5695302" y="6694639"/>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Workflows</a:t>
            </a:r>
          </a:p>
        </p:txBody>
      </p:sp>
      <p:sp>
        <p:nvSpPr>
          <p:cNvPr id="56" name="Rectangle 55">
            <a:extLst>
              <a:ext uri="{FF2B5EF4-FFF2-40B4-BE49-F238E27FC236}">
                <a16:creationId xmlns:a16="http://schemas.microsoft.com/office/drawing/2014/main" id="{F449C77D-949C-4286-9E6F-07F2F272D0E8}"/>
              </a:ext>
            </a:extLst>
          </p:cNvPr>
          <p:cNvSpPr/>
          <p:nvPr/>
        </p:nvSpPr>
        <p:spPr bwMode="auto">
          <a:xfrm>
            <a:off x="6743937" y="3148772"/>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C</a:t>
            </a:r>
            <a:r>
              <a:rPr lang="en-US" sz="1000" dirty="0" err="1">
                <a:solidFill>
                  <a:srgbClr val="000000"/>
                </a:solidFill>
                <a:latin typeface="Segoe UI"/>
                <a:cs typeface="Segoe UI" pitchFamily="34" charset="0"/>
              </a:rPr>
              <a:t>atalog</a:t>
            </a:r>
            <a:endParaRPr lang="en-US" sz="1000" dirty="0">
              <a:solidFill>
                <a:srgbClr val="000000"/>
              </a:solidFill>
              <a:latin typeface="Segoe UI"/>
              <a:cs typeface="Segoe UI" pitchFamily="34" charset="0"/>
            </a:endParaRPr>
          </a:p>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and d</a:t>
            </a:r>
            <a:r>
              <a:rPr lang="en-US" sz="1000" dirty="0" err="1">
                <a:solidFill>
                  <a:srgbClr val="000000"/>
                </a:solidFill>
                <a:latin typeface="Segoe UI"/>
                <a:cs typeface="Segoe UI" pitchFamily="34" charset="0"/>
              </a:rPr>
              <a:t>iscovery</a:t>
            </a:r>
            <a:endParaRPr lang="en-US" sz="1000" dirty="0">
              <a:solidFill>
                <a:srgbClr val="000000"/>
              </a:solidFill>
              <a:latin typeface="Segoe UI"/>
              <a:cs typeface="Segoe UI" pitchFamily="34" charset="0"/>
            </a:endParaRPr>
          </a:p>
        </p:txBody>
      </p:sp>
      <p:pic>
        <p:nvPicPr>
          <p:cNvPr id="57" name="Picture 56" descr="A picture containing black, white, street, sign&#10;&#10;Description automatically generated">
            <a:extLst>
              <a:ext uri="{FF2B5EF4-FFF2-40B4-BE49-F238E27FC236}">
                <a16:creationId xmlns:a16="http://schemas.microsoft.com/office/drawing/2014/main" id="{ED3DFE4B-780C-4059-9BEB-F95B80E66D0C}"/>
              </a:ext>
            </a:extLst>
          </p:cNvPr>
          <p:cNvPicPr>
            <a:picLocks noChangeAspect="1"/>
          </p:cNvPicPr>
          <p:nvPr/>
        </p:nvPicPr>
        <p:blipFill>
          <a:blip r:embed="rId10"/>
          <a:stretch>
            <a:fillRect/>
          </a:stretch>
        </p:blipFill>
        <p:spPr>
          <a:xfrm>
            <a:off x="6904020" y="2582924"/>
            <a:ext cx="563656" cy="563656"/>
          </a:xfrm>
          <a:prstGeom prst="rect">
            <a:avLst/>
          </a:prstGeom>
        </p:spPr>
      </p:pic>
      <p:pic>
        <p:nvPicPr>
          <p:cNvPr id="58" name="Graphic 57">
            <a:extLst>
              <a:ext uri="{FF2B5EF4-FFF2-40B4-BE49-F238E27FC236}">
                <a16:creationId xmlns:a16="http://schemas.microsoft.com/office/drawing/2014/main" id="{82072E96-73B7-4DC5-B93B-7C6FCD09D7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9119" y="3704716"/>
            <a:ext cx="563656" cy="563656"/>
          </a:xfrm>
          <a:prstGeom prst="rect">
            <a:avLst/>
          </a:prstGeom>
        </p:spPr>
      </p:pic>
      <p:sp>
        <p:nvSpPr>
          <p:cNvPr id="59" name="Rectangle 58">
            <a:extLst>
              <a:ext uri="{FF2B5EF4-FFF2-40B4-BE49-F238E27FC236}">
                <a16:creationId xmlns:a16="http://schemas.microsoft.com/office/drawing/2014/main" id="{5C29D11F-EAAF-42A0-BE20-DC0A0F5A0FEF}"/>
              </a:ext>
            </a:extLst>
          </p:cNvPr>
          <p:cNvSpPr/>
          <p:nvPr/>
        </p:nvSpPr>
        <p:spPr bwMode="auto">
          <a:xfrm>
            <a:off x="6312761" y="4289461"/>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M</a:t>
            </a:r>
            <a:r>
              <a:rPr lang="en-US" sz="1000" dirty="0" err="1">
                <a:solidFill>
                  <a:srgbClr val="000000"/>
                </a:solidFill>
                <a:latin typeface="Segoe UI"/>
                <a:cs typeface="Segoe UI" pitchFamily="34" charset="0"/>
              </a:rPr>
              <a:t>odelling</a:t>
            </a:r>
            <a:endParaRPr lang="en-US" sz="1000" dirty="0">
              <a:solidFill>
                <a:srgbClr val="000000"/>
              </a:solidFill>
              <a:latin typeface="Segoe UI"/>
              <a:cs typeface="Segoe UI" pitchFamily="34" charset="0"/>
            </a:endParaRPr>
          </a:p>
        </p:txBody>
      </p:sp>
      <p:pic>
        <p:nvPicPr>
          <p:cNvPr id="60" name="Picture 59" descr="A picture containing clock&#10;&#10;Description automatically generated">
            <a:extLst>
              <a:ext uri="{FF2B5EF4-FFF2-40B4-BE49-F238E27FC236}">
                <a16:creationId xmlns:a16="http://schemas.microsoft.com/office/drawing/2014/main" id="{499CFDF2-4677-4F64-8500-CC790752DCC3}"/>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395188" y="4094243"/>
            <a:ext cx="563656" cy="563656"/>
          </a:xfrm>
          <a:prstGeom prst="rect">
            <a:avLst/>
          </a:prstGeom>
        </p:spPr>
      </p:pic>
      <p:sp>
        <p:nvSpPr>
          <p:cNvPr id="61" name="Rectangle 60">
            <a:extLst>
              <a:ext uri="{FF2B5EF4-FFF2-40B4-BE49-F238E27FC236}">
                <a16:creationId xmlns:a16="http://schemas.microsoft.com/office/drawing/2014/main" id="{D1BC3694-4E41-4781-B869-076B42D9EBD8}"/>
              </a:ext>
            </a:extLst>
          </p:cNvPr>
          <p:cNvSpPr/>
          <p:nvPr/>
        </p:nvSpPr>
        <p:spPr bwMode="auto">
          <a:xfrm>
            <a:off x="7173281" y="4708957"/>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Reporting</a:t>
            </a:r>
          </a:p>
        </p:txBody>
      </p:sp>
      <p:pic>
        <p:nvPicPr>
          <p:cNvPr id="62" name="Picture 61" descr="A close up of a logo&#10;&#10;Description automatically generated">
            <a:extLst>
              <a:ext uri="{FF2B5EF4-FFF2-40B4-BE49-F238E27FC236}">
                <a16:creationId xmlns:a16="http://schemas.microsoft.com/office/drawing/2014/main" id="{D4709222-6752-4E9E-B16B-C85B6B54A5ED}"/>
              </a:ext>
            </a:extLst>
          </p:cNvPr>
          <p:cNvPicPr>
            <a:picLocks noChangeAspect="1"/>
          </p:cNvPicPr>
          <p:nvPr/>
        </p:nvPicPr>
        <p:blipFill>
          <a:blip r:embed="rId15"/>
          <a:stretch>
            <a:fillRect/>
          </a:stretch>
        </p:blipFill>
        <p:spPr>
          <a:xfrm>
            <a:off x="7658451" y="5753521"/>
            <a:ext cx="563656" cy="563656"/>
          </a:xfrm>
          <a:prstGeom prst="rect">
            <a:avLst/>
          </a:prstGeom>
        </p:spPr>
      </p:pic>
      <p:sp>
        <p:nvSpPr>
          <p:cNvPr id="63" name="Rectangle 62">
            <a:extLst>
              <a:ext uri="{FF2B5EF4-FFF2-40B4-BE49-F238E27FC236}">
                <a16:creationId xmlns:a16="http://schemas.microsoft.com/office/drawing/2014/main" id="{38F7D955-207C-4FFE-8B19-56AB3FF9D338}"/>
              </a:ext>
            </a:extLst>
          </p:cNvPr>
          <p:cNvSpPr/>
          <p:nvPr/>
        </p:nvSpPr>
        <p:spPr bwMode="auto">
          <a:xfrm>
            <a:off x="7425881" y="6432676"/>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Common Data</a:t>
            </a:r>
          </a:p>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Model</a:t>
            </a:r>
          </a:p>
        </p:txBody>
      </p:sp>
      <p:pic>
        <p:nvPicPr>
          <p:cNvPr id="64" name="Picture 63" descr="A picture containing building, white, black, woman&#10;&#10;Description automatically generated">
            <a:extLst>
              <a:ext uri="{FF2B5EF4-FFF2-40B4-BE49-F238E27FC236}">
                <a16:creationId xmlns:a16="http://schemas.microsoft.com/office/drawing/2014/main" id="{E30B413B-0279-4FF0-981A-B1B913F92E81}"/>
              </a:ext>
            </a:extLst>
          </p:cNvPr>
          <p:cNvPicPr>
            <a:picLocks noChangeAspect="1"/>
          </p:cNvPicPr>
          <p:nvPr/>
        </p:nvPicPr>
        <p:blipFill>
          <a:blip r:embed="rId16"/>
          <a:stretch>
            <a:fillRect/>
          </a:stretch>
        </p:blipFill>
        <p:spPr>
          <a:xfrm>
            <a:off x="8484325" y="1592547"/>
            <a:ext cx="518475" cy="518475"/>
          </a:xfrm>
          <a:prstGeom prst="rect">
            <a:avLst/>
          </a:prstGeom>
        </p:spPr>
      </p:pic>
      <p:sp>
        <p:nvSpPr>
          <p:cNvPr id="65" name="Rectangle 64">
            <a:extLst>
              <a:ext uri="{FF2B5EF4-FFF2-40B4-BE49-F238E27FC236}">
                <a16:creationId xmlns:a16="http://schemas.microsoft.com/office/drawing/2014/main" id="{5D912079-D55C-4BB4-B46B-A2AA6F3EE3C6}"/>
              </a:ext>
            </a:extLst>
          </p:cNvPr>
          <p:cNvSpPr/>
          <p:nvPr/>
        </p:nvSpPr>
        <p:spPr bwMode="auto">
          <a:xfrm>
            <a:off x="8283486" y="2111022"/>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Relational </a:t>
            </a:r>
          </a:p>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databases</a:t>
            </a:r>
          </a:p>
        </p:txBody>
      </p:sp>
      <p:pic>
        <p:nvPicPr>
          <p:cNvPr id="66" name="Picture 65" descr="A close up of a sign&#10;&#10;Description automatically generated">
            <a:extLst>
              <a:ext uri="{FF2B5EF4-FFF2-40B4-BE49-F238E27FC236}">
                <a16:creationId xmlns:a16="http://schemas.microsoft.com/office/drawing/2014/main" id="{A7EFC3FA-83B4-43A3-852B-093790F3F99D}"/>
              </a:ext>
            </a:extLst>
          </p:cNvPr>
          <p:cNvPicPr>
            <a:picLocks noChangeAspect="1"/>
          </p:cNvPicPr>
          <p:nvPr/>
        </p:nvPicPr>
        <p:blipFill>
          <a:blip r:embed="rId17">
            <a:biLevel thresh="75000"/>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8268281" y="2664209"/>
            <a:ext cx="518475" cy="518475"/>
          </a:xfrm>
          <a:prstGeom prst="rect">
            <a:avLst/>
          </a:prstGeom>
        </p:spPr>
      </p:pic>
      <p:sp>
        <p:nvSpPr>
          <p:cNvPr id="67" name="Rectangle 66">
            <a:extLst>
              <a:ext uri="{FF2B5EF4-FFF2-40B4-BE49-F238E27FC236}">
                <a16:creationId xmlns:a16="http://schemas.microsoft.com/office/drawing/2014/main" id="{59D5A585-71B0-4BE2-B010-6DBDD5D5575F}"/>
              </a:ext>
            </a:extLst>
          </p:cNvPr>
          <p:cNvSpPr/>
          <p:nvPr/>
        </p:nvSpPr>
        <p:spPr bwMode="auto">
          <a:xfrm>
            <a:off x="8056785" y="3207643"/>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Files and </a:t>
            </a:r>
          </a:p>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blobs </a:t>
            </a:r>
          </a:p>
        </p:txBody>
      </p:sp>
      <p:pic>
        <p:nvPicPr>
          <p:cNvPr id="68" name="Picture 67" descr="A close up of a logo&#10;&#10;Description automatically generated">
            <a:extLst>
              <a:ext uri="{FF2B5EF4-FFF2-40B4-BE49-F238E27FC236}">
                <a16:creationId xmlns:a16="http://schemas.microsoft.com/office/drawing/2014/main" id="{CF5EBFAF-D8A3-4E13-B213-DB4517BBFFBB}"/>
              </a:ext>
            </a:extLst>
          </p:cNvPr>
          <p:cNvPicPr>
            <a:picLocks noChangeAspect="1"/>
          </p:cNvPicPr>
          <p:nvPr/>
        </p:nvPicPr>
        <p:blipFill rotWithShape="1">
          <a:blip r:embed="rId19"/>
          <a:srcRect l="16667" t="19343" r="16667" b="13990"/>
          <a:stretch/>
        </p:blipFill>
        <p:spPr>
          <a:xfrm>
            <a:off x="9195568" y="3269529"/>
            <a:ext cx="518475" cy="518475"/>
          </a:xfrm>
          <a:prstGeom prst="rect">
            <a:avLst/>
          </a:prstGeom>
        </p:spPr>
      </p:pic>
      <p:sp>
        <p:nvSpPr>
          <p:cNvPr id="69" name="Rectangle 68">
            <a:extLst>
              <a:ext uri="{FF2B5EF4-FFF2-40B4-BE49-F238E27FC236}">
                <a16:creationId xmlns:a16="http://schemas.microsoft.com/office/drawing/2014/main" id="{238124C7-FA61-4B7C-9421-9EFD16959707}"/>
              </a:ext>
            </a:extLst>
          </p:cNvPr>
          <p:cNvSpPr/>
          <p:nvPr/>
        </p:nvSpPr>
        <p:spPr bwMode="auto">
          <a:xfrm>
            <a:off x="9011102" y="3782990"/>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Log files</a:t>
            </a:r>
          </a:p>
        </p:txBody>
      </p:sp>
      <p:pic>
        <p:nvPicPr>
          <p:cNvPr id="70" name="Picture 69" descr="A picture containing sitting&#10;&#10;Description automatically generated">
            <a:extLst>
              <a:ext uri="{FF2B5EF4-FFF2-40B4-BE49-F238E27FC236}">
                <a16:creationId xmlns:a16="http://schemas.microsoft.com/office/drawing/2014/main" id="{CD6C1A4B-1C9B-4181-AC24-45D40B0C2109}"/>
              </a:ext>
            </a:extLst>
          </p:cNvPr>
          <p:cNvPicPr>
            <a:picLocks noChangeAspect="1"/>
          </p:cNvPicPr>
          <p:nvPr/>
        </p:nvPicPr>
        <p:blipFill>
          <a:blip r:embed="rId20"/>
          <a:stretch>
            <a:fillRect/>
          </a:stretch>
        </p:blipFill>
        <p:spPr>
          <a:xfrm>
            <a:off x="8683933" y="4149168"/>
            <a:ext cx="518475" cy="518475"/>
          </a:xfrm>
          <a:prstGeom prst="rect">
            <a:avLst/>
          </a:prstGeom>
        </p:spPr>
      </p:pic>
      <p:sp>
        <p:nvSpPr>
          <p:cNvPr id="71" name="Rectangle 70">
            <a:extLst>
              <a:ext uri="{FF2B5EF4-FFF2-40B4-BE49-F238E27FC236}">
                <a16:creationId xmlns:a16="http://schemas.microsoft.com/office/drawing/2014/main" id="{47267C01-12DE-4441-A204-B840D472D3DB}"/>
              </a:ext>
            </a:extLst>
          </p:cNvPr>
          <p:cNvSpPr/>
          <p:nvPr/>
        </p:nvSpPr>
        <p:spPr bwMode="auto">
          <a:xfrm>
            <a:off x="8508470" y="4687586"/>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Semi-structured</a:t>
            </a:r>
          </a:p>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data</a:t>
            </a:r>
          </a:p>
        </p:txBody>
      </p:sp>
      <p:pic>
        <p:nvPicPr>
          <p:cNvPr id="72" name="Picture 71" descr="A picture containing black, white&#10;&#10;Description automatically generated">
            <a:extLst>
              <a:ext uri="{FF2B5EF4-FFF2-40B4-BE49-F238E27FC236}">
                <a16:creationId xmlns:a16="http://schemas.microsoft.com/office/drawing/2014/main" id="{71D2B1C6-9EB5-4993-8090-8BB7BDADFC8A}"/>
              </a:ext>
            </a:extLst>
          </p:cNvPr>
          <p:cNvPicPr>
            <a:picLocks noChangeAspect="1"/>
          </p:cNvPicPr>
          <p:nvPr/>
        </p:nvPicPr>
        <p:blipFill>
          <a:blip r:embed="rId21"/>
          <a:stretch>
            <a:fillRect/>
          </a:stretch>
        </p:blipFill>
        <p:spPr>
          <a:xfrm>
            <a:off x="9511288" y="5111103"/>
            <a:ext cx="518475" cy="518475"/>
          </a:xfrm>
          <a:prstGeom prst="rect">
            <a:avLst/>
          </a:prstGeom>
        </p:spPr>
      </p:pic>
      <p:sp>
        <p:nvSpPr>
          <p:cNvPr id="73" name="Rectangle 72">
            <a:extLst>
              <a:ext uri="{FF2B5EF4-FFF2-40B4-BE49-F238E27FC236}">
                <a16:creationId xmlns:a16="http://schemas.microsoft.com/office/drawing/2014/main" id="{28114BF8-8FC9-4353-8E49-4023CFB84BBB}"/>
              </a:ext>
            </a:extLst>
          </p:cNvPr>
          <p:cNvSpPr/>
          <p:nvPr/>
        </p:nvSpPr>
        <p:spPr bwMode="auto">
          <a:xfrm>
            <a:off x="9298338" y="5717362"/>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Search and</a:t>
            </a:r>
          </a:p>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Find data</a:t>
            </a:r>
          </a:p>
        </p:txBody>
      </p:sp>
      <p:pic>
        <p:nvPicPr>
          <p:cNvPr id="74" name="Picture 73" descr="A picture containing table, drawing, shirt, room&#10;&#10;Description automatically generated">
            <a:extLst>
              <a:ext uri="{FF2B5EF4-FFF2-40B4-BE49-F238E27FC236}">
                <a16:creationId xmlns:a16="http://schemas.microsoft.com/office/drawing/2014/main" id="{42AC8C82-4C32-4761-939E-2A656AD75445}"/>
              </a:ext>
            </a:extLst>
          </p:cNvPr>
          <p:cNvPicPr>
            <a:picLocks noChangeAspect="1"/>
          </p:cNvPicPr>
          <p:nvPr/>
        </p:nvPicPr>
        <p:blipFill rotWithShape="1">
          <a:blip r:embed="rId22">
            <a:extLst>
              <a:ext uri="{BEBA8EAE-BF5A-486C-A8C5-ECC9F3942E4B}">
                <a14:imgProps xmlns:a14="http://schemas.microsoft.com/office/drawing/2010/main">
                  <a14:imgLayer r:embed="rId23">
                    <a14:imgEffect>
                      <a14:colorTemperature colorTemp="11200"/>
                    </a14:imgEffect>
                    <a14:imgEffect>
                      <a14:saturation sat="0"/>
                    </a14:imgEffect>
                  </a14:imgLayer>
                </a14:imgProps>
              </a:ext>
            </a:extLst>
          </a:blip>
          <a:srcRect l="23833" r="23833"/>
          <a:stretch/>
        </p:blipFill>
        <p:spPr>
          <a:xfrm>
            <a:off x="8677340" y="5990741"/>
            <a:ext cx="518475" cy="518475"/>
          </a:xfrm>
          <a:prstGeom prst="rect">
            <a:avLst/>
          </a:prstGeom>
        </p:spPr>
      </p:pic>
      <p:sp>
        <p:nvSpPr>
          <p:cNvPr id="75" name="Rectangle 74">
            <a:extLst>
              <a:ext uri="{FF2B5EF4-FFF2-40B4-BE49-F238E27FC236}">
                <a16:creationId xmlns:a16="http://schemas.microsoft.com/office/drawing/2014/main" id="{EFC93D43-3077-41B6-98B3-613ACAA56300}"/>
              </a:ext>
            </a:extLst>
          </p:cNvPr>
          <p:cNvSpPr/>
          <p:nvPr/>
        </p:nvSpPr>
        <p:spPr bwMode="auto">
          <a:xfrm>
            <a:off x="8463411" y="6618185"/>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Data lake</a:t>
            </a:r>
          </a:p>
        </p:txBody>
      </p:sp>
      <p:pic>
        <p:nvPicPr>
          <p:cNvPr id="77" name="Picture 76" descr="A picture containing circuit, meter, clock&#10;&#10;Description automatically generated">
            <a:extLst>
              <a:ext uri="{FF2B5EF4-FFF2-40B4-BE49-F238E27FC236}">
                <a16:creationId xmlns:a16="http://schemas.microsoft.com/office/drawing/2014/main" id="{ABBBAF49-86CC-4EE0-9D89-D7695146021F}"/>
              </a:ext>
            </a:extLst>
          </p:cNvPr>
          <p:cNvPicPr>
            <a:picLocks noChangeAspect="1"/>
          </p:cNvPicPr>
          <p:nvPr/>
        </p:nvPicPr>
        <p:blipFill>
          <a:blip r:embed="rId24"/>
          <a:stretch>
            <a:fillRect/>
          </a:stretch>
        </p:blipFill>
        <p:spPr>
          <a:xfrm>
            <a:off x="10077153" y="1519521"/>
            <a:ext cx="697827" cy="697827"/>
          </a:xfrm>
          <a:prstGeom prst="rect">
            <a:avLst/>
          </a:prstGeom>
        </p:spPr>
      </p:pic>
      <p:sp>
        <p:nvSpPr>
          <p:cNvPr id="78" name="Rectangle 77">
            <a:extLst>
              <a:ext uri="{FF2B5EF4-FFF2-40B4-BE49-F238E27FC236}">
                <a16:creationId xmlns:a16="http://schemas.microsoft.com/office/drawing/2014/main" id="{E42CABB1-463F-4E0B-BB4C-C57F0CE8378E}"/>
              </a:ext>
            </a:extLst>
          </p:cNvPr>
          <p:cNvSpPr/>
          <p:nvPr/>
        </p:nvSpPr>
        <p:spPr bwMode="auto">
          <a:xfrm>
            <a:off x="9789221" y="2309373"/>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91" fontAlgn="base">
              <a:lnSpc>
                <a:spcPct val="90000"/>
              </a:lnSpc>
              <a:spcBef>
                <a:spcPct val="0"/>
              </a:spcBef>
              <a:spcAft>
                <a:spcPts val="400"/>
              </a:spcAft>
              <a:defRPr/>
            </a:pPr>
            <a:r>
              <a:rPr lang="en-US" sz="1000" dirty="0" err="1">
                <a:solidFill>
                  <a:srgbClr val="000000"/>
                </a:solidFill>
                <a:latin typeface="Segoe UI"/>
                <a:cs typeface="Segoe UI" pitchFamily="34" charset="0"/>
              </a:rPr>
              <a:t>Eventing</a:t>
            </a:r>
            <a:endParaRPr lang="en-US" sz="1000" dirty="0">
              <a:solidFill>
                <a:srgbClr val="000000"/>
              </a:solidFill>
              <a:latin typeface="Segoe UI"/>
              <a:cs typeface="Segoe UI" pitchFamily="34" charset="0"/>
            </a:endParaRPr>
          </a:p>
        </p:txBody>
      </p:sp>
      <p:pic>
        <p:nvPicPr>
          <p:cNvPr id="79" name="Picture 78" descr="A close up of a logo&#10;&#10;Description automatically generated">
            <a:extLst>
              <a:ext uri="{FF2B5EF4-FFF2-40B4-BE49-F238E27FC236}">
                <a16:creationId xmlns:a16="http://schemas.microsoft.com/office/drawing/2014/main" id="{8CD6297C-75BC-4BB2-B915-A3A2F4AEB339}"/>
              </a:ext>
            </a:extLst>
          </p:cNvPr>
          <p:cNvPicPr>
            <a:picLocks noChangeAspect="1"/>
          </p:cNvPicPr>
          <p:nvPr/>
        </p:nvPicPr>
        <p:blipFill>
          <a:blip r:embed="rId25"/>
          <a:stretch>
            <a:fillRect/>
          </a:stretch>
        </p:blipFill>
        <p:spPr>
          <a:xfrm>
            <a:off x="10663253" y="3217517"/>
            <a:ext cx="697827" cy="697827"/>
          </a:xfrm>
          <a:prstGeom prst="rect">
            <a:avLst/>
          </a:prstGeom>
        </p:spPr>
      </p:pic>
      <p:sp>
        <p:nvSpPr>
          <p:cNvPr id="80" name="Rectangle 79">
            <a:extLst>
              <a:ext uri="{FF2B5EF4-FFF2-40B4-BE49-F238E27FC236}">
                <a16:creationId xmlns:a16="http://schemas.microsoft.com/office/drawing/2014/main" id="{35C97FEB-D4A1-4292-AB91-3EEADC570933}"/>
              </a:ext>
            </a:extLst>
          </p:cNvPr>
          <p:cNvSpPr/>
          <p:nvPr/>
        </p:nvSpPr>
        <p:spPr bwMode="auto">
          <a:xfrm>
            <a:off x="10375323" y="4007367"/>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Webhooks</a:t>
            </a:r>
          </a:p>
        </p:txBody>
      </p:sp>
      <p:pic>
        <p:nvPicPr>
          <p:cNvPr id="81" name="Picture 80" descr="A picture containing outdoor, metal, bicycle, white&#10;&#10;Description automatically generated">
            <a:extLst>
              <a:ext uri="{FF2B5EF4-FFF2-40B4-BE49-F238E27FC236}">
                <a16:creationId xmlns:a16="http://schemas.microsoft.com/office/drawing/2014/main" id="{2F6142C0-C1B3-40A7-BD0E-E66F0BBEC357}"/>
              </a:ext>
            </a:extLst>
          </p:cNvPr>
          <p:cNvPicPr>
            <a:picLocks noChangeAspect="1"/>
          </p:cNvPicPr>
          <p:nvPr/>
        </p:nvPicPr>
        <p:blipFill>
          <a:blip r:embed="rId26"/>
          <a:stretch>
            <a:fillRect/>
          </a:stretch>
        </p:blipFill>
        <p:spPr>
          <a:xfrm>
            <a:off x="10869409" y="5360797"/>
            <a:ext cx="697827" cy="697827"/>
          </a:xfrm>
          <a:prstGeom prst="rect">
            <a:avLst/>
          </a:prstGeom>
        </p:spPr>
      </p:pic>
      <p:sp>
        <p:nvSpPr>
          <p:cNvPr id="82" name="Rectangle 81">
            <a:extLst>
              <a:ext uri="{FF2B5EF4-FFF2-40B4-BE49-F238E27FC236}">
                <a16:creationId xmlns:a16="http://schemas.microsoft.com/office/drawing/2014/main" id="{CAF923C3-522C-47A5-BA91-615A48FA4C67}"/>
              </a:ext>
            </a:extLst>
          </p:cNvPr>
          <p:cNvSpPr/>
          <p:nvPr/>
        </p:nvSpPr>
        <p:spPr bwMode="auto">
          <a:xfrm>
            <a:off x="10581477" y="6150647"/>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091" fontAlgn="base">
              <a:lnSpc>
                <a:spcPct val="90000"/>
              </a:lnSpc>
              <a:spcBef>
                <a:spcPct val="0"/>
              </a:spcBef>
              <a:spcAft>
                <a:spcPts val="400"/>
              </a:spcAft>
              <a:defRPr/>
            </a:pPr>
            <a:r>
              <a:rPr lang="en-US" sz="1000" dirty="0">
                <a:solidFill>
                  <a:srgbClr val="000000"/>
                </a:solidFill>
                <a:latin typeface="Segoe UI"/>
                <a:cs typeface="Segoe UI" pitchFamily="34" charset="0"/>
              </a:rPr>
              <a:t>Data export</a:t>
            </a:r>
          </a:p>
        </p:txBody>
      </p:sp>
      <p:grpSp>
        <p:nvGrpSpPr>
          <p:cNvPr id="91" name="Group 90">
            <a:extLst>
              <a:ext uri="{FF2B5EF4-FFF2-40B4-BE49-F238E27FC236}">
                <a16:creationId xmlns:a16="http://schemas.microsoft.com/office/drawing/2014/main" id="{F5708024-E01F-4C3B-9DBD-F080C851F3FC}"/>
              </a:ext>
            </a:extLst>
          </p:cNvPr>
          <p:cNvGrpSpPr/>
          <p:nvPr/>
        </p:nvGrpSpPr>
        <p:grpSpPr>
          <a:xfrm>
            <a:off x="127254" y="5766698"/>
            <a:ext cx="1051263" cy="1051263"/>
            <a:chOff x="3652520" y="2333616"/>
            <a:chExt cx="1051560" cy="1051560"/>
          </a:xfrm>
          <a:effectLst/>
        </p:grpSpPr>
        <p:sp>
          <p:nvSpPr>
            <p:cNvPr id="92" name="Oval 91">
              <a:extLst>
                <a:ext uri="{FF2B5EF4-FFF2-40B4-BE49-F238E27FC236}">
                  <a16:creationId xmlns:a16="http://schemas.microsoft.com/office/drawing/2014/main" id="{DFFF2C4F-840E-4BDF-9AFC-A310BC8C689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3" tIns="131603" rIns="164503" bIns="131603" numCol="1" spcCol="0" rtlCol="0" fromWordArt="0" anchor="ctr" anchorCtr="0" forceAA="0" compatLnSpc="1">
              <a:prstTxWarp prst="textNoShape">
                <a:avLst/>
              </a:prstTxWarp>
              <a:noAutofit/>
            </a:bodyPr>
            <a:lstStyle/>
            <a:p>
              <a:pPr defTabSz="838630" fontAlgn="base">
                <a:spcBef>
                  <a:spcPct val="0"/>
                </a:spcBef>
                <a:spcAft>
                  <a:spcPct val="0"/>
                </a:spcAft>
                <a:defRPr/>
              </a:pPr>
              <a:endParaRPr lang="en-US" sz="1799">
                <a:solidFill>
                  <a:srgbClr val="1A1A1A"/>
                </a:solidFill>
                <a:latin typeface="Segoe UI"/>
                <a:cs typeface="Segoe UI" pitchFamily="34" charset="0"/>
              </a:endParaRPr>
            </a:p>
          </p:txBody>
        </p:sp>
        <p:grpSp>
          <p:nvGrpSpPr>
            <p:cNvPr id="93" name="Group 12">
              <a:extLst>
                <a:ext uri="{FF2B5EF4-FFF2-40B4-BE49-F238E27FC236}">
                  <a16:creationId xmlns:a16="http://schemas.microsoft.com/office/drawing/2014/main" id="{E4F76910-9F5D-45C8-9824-42C35A3BC135}"/>
                </a:ext>
              </a:extLst>
            </p:cNvPr>
            <p:cNvGrpSpPr>
              <a:grpSpLocks noChangeAspect="1"/>
            </p:cNvGrpSpPr>
            <p:nvPr/>
          </p:nvGrpSpPr>
          <p:grpSpPr bwMode="auto">
            <a:xfrm>
              <a:off x="3936139" y="2675429"/>
              <a:ext cx="484321" cy="367935"/>
              <a:chOff x="4543" y="2176"/>
              <a:chExt cx="258" cy="196"/>
            </a:xfrm>
            <a:solidFill>
              <a:schemeClr val="bg1"/>
            </a:solidFill>
          </p:grpSpPr>
          <p:sp>
            <p:nvSpPr>
              <p:cNvPr id="95" name="Freeform 13">
                <a:extLst>
                  <a:ext uri="{FF2B5EF4-FFF2-40B4-BE49-F238E27FC236}">
                    <a16:creationId xmlns:a16="http://schemas.microsoft.com/office/drawing/2014/main" id="{59C822F1-D721-4A51-8E58-BFA5BC933241}"/>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14026">
                  <a:defRPr/>
                </a:pPr>
                <a:endParaRPr lang="en-US" sz="1800" kern="0">
                  <a:solidFill>
                    <a:srgbClr val="1A1A1A"/>
                  </a:solidFill>
                  <a:latin typeface="Segoe UI Semilight"/>
                </a:endParaRPr>
              </a:p>
            </p:txBody>
          </p:sp>
          <p:sp>
            <p:nvSpPr>
              <p:cNvPr id="96" name="Freeform 14">
                <a:extLst>
                  <a:ext uri="{FF2B5EF4-FFF2-40B4-BE49-F238E27FC236}">
                    <a16:creationId xmlns:a16="http://schemas.microsoft.com/office/drawing/2014/main" id="{677FD6CF-AF85-43BE-A2AA-BA52C074091E}"/>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14026">
                  <a:defRPr/>
                </a:pPr>
                <a:endParaRPr lang="en-US" sz="1800" kern="0">
                  <a:solidFill>
                    <a:srgbClr val="1A1A1A"/>
                  </a:solidFill>
                  <a:latin typeface="Segoe UI Semilight"/>
                </a:endParaRPr>
              </a:p>
            </p:txBody>
          </p:sp>
          <p:sp>
            <p:nvSpPr>
              <p:cNvPr id="97" name="Freeform 15">
                <a:extLst>
                  <a:ext uri="{FF2B5EF4-FFF2-40B4-BE49-F238E27FC236}">
                    <a16:creationId xmlns:a16="http://schemas.microsoft.com/office/drawing/2014/main" id="{10FA1795-5F10-4A46-AC57-C4B33203FF3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14026">
                  <a:defRPr/>
                </a:pPr>
                <a:endParaRPr lang="en-US" sz="1800" kern="0">
                  <a:solidFill>
                    <a:srgbClr val="1A1A1A"/>
                  </a:solidFill>
                  <a:latin typeface="Segoe UI Semilight"/>
                </a:endParaRPr>
              </a:p>
            </p:txBody>
          </p:sp>
          <p:sp>
            <p:nvSpPr>
              <p:cNvPr id="98" name="Freeform 16">
                <a:extLst>
                  <a:ext uri="{FF2B5EF4-FFF2-40B4-BE49-F238E27FC236}">
                    <a16:creationId xmlns:a16="http://schemas.microsoft.com/office/drawing/2014/main" id="{239C269E-75C7-4E8D-A769-F85990CD393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14026">
                  <a:defRPr/>
                </a:pPr>
                <a:endParaRPr lang="en-US" sz="1800" kern="0">
                  <a:solidFill>
                    <a:srgbClr val="1A1A1A"/>
                  </a:solidFill>
                  <a:latin typeface="Segoe UI Semilight"/>
                </a:endParaRPr>
              </a:p>
            </p:txBody>
          </p:sp>
          <p:sp>
            <p:nvSpPr>
              <p:cNvPr id="99" name="Freeform 17">
                <a:extLst>
                  <a:ext uri="{FF2B5EF4-FFF2-40B4-BE49-F238E27FC236}">
                    <a16:creationId xmlns:a16="http://schemas.microsoft.com/office/drawing/2014/main" id="{427033F3-6A48-499D-806A-83D03050BE0A}"/>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14026">
                  <a:defRPr/>
                </a:pPr>
                <a:endParaRPr lang="en-US" sz="1800" kern="0">
                  <a:solidFill>
                    <a:srgbClr val="1A1A1A"/>
                  </a:solidFill>
                  <a:latin typeface="Segoe UI Semilight"/>
                </a:endParaRPr>
              </a:p>
            </p:txBody>
          </p:sp>
        </p:grpSp>
      </p:grpSp>
      <p:grpSp>
        <p:nvGrpSpPr>
          <p:cNvPr id="83" name="Group 82">
            <a:extLst>
              <a:ext uri="{FF2B5EF4-FFF2-40B4-BE49-F238E27FC236}">
                <a16:creationId xmlns:a16="http://schemas.microsoft.com/office/drawing/2014/main" id="{4AFB87D9-978B-4F64-B146-04DB6CA40824}"/>
              </a:ext>
            </a:extLst>
          </p:cNvPr>
          <p:cNvGrpSpPr>
            <a:grpSpLocks noChangeAspect="1"/>
          </p:cNvGrpSpPr>
          <p:nvPr/>
        </p:nvGrpSpPr>
        <p:grpSpPr>
          <a:xfrm>
            <a:off x="291602" y="4683238"/>
            <a:ext cx="1051263" cy="1051263"/>
            <a:chOff x="5216175" y="2901971"/>
            <a:chExt cx="1715723" cy="1715723"/>
          </a:xfrm>
          <a:effectLst/>
        </p:grpSpPr>
        <p:sp>
          <p:nvSpPr>
            <p:cNvPr id="84" name="Oval 83">
              <a:extLst>
                <a:ext uri="{FF2B5EF4-FFF2-40B4-BE49-F238E27FC236}">
                  <a16:creationId xmlns:a16="http://schemas.microsoft.com/office/drawing/2014/main" id="{0383281F-F9FC-4E4A-B90E-C1B2D9A51118}"/>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3" tIns="131603" rIns="164503" bIns="131603" numCol="1" spcCol="0" rtlCol="0" fromWordArt="0" anchor="ctr" anchorCtr="0" forceAA="0" compatLnSpc="1">
              <a:prstTxWarp prst="textNoShape">
                <a:avLst/>
              </a:prstTxWarp>
              <a:noAutofit/>
            </a:bodyPr>
            <a:lstStyle/>
            <a:p>
              <a:pPr defTabSz="838630" fontAlgn="base">
                <a:spcBef>
                  <a:spcPct val="0"/>
                </a:spcBef>
                <a:spcAft>
                  <a:spcPct val="0"/>
                </a:spcAft>
                <a:defRPr/>
              </a:pPr>
              <a:endParaRPr lang="en-US" sz="1799">
                <a:gradFill>
                  <a:gsLst>
                    <a:gs pos="0">
                      <a:srgbClr val="FFFFFF"/>
                    </a:gs>
                    <a:gs pos="100000">
                      <a:srgbClr val="FFFFFF"/>
                    </a:gs>
                  </a:gsLst>
                  <a:lin ang="5400000" scaled="0"/>
                </a:gradFill>
                <a:latin typeface="Segoe UI"/>
                <a:cs typeface="Segoe UI" pitchFamily="34" charset="0"/>
              </a:endParaRPr>
            </a:p>
          </p:txBody>
        </p:sp>
        <p:grpSp>
          <p:nvGrpSpPr>
            <p:cNvPr id="85" name="Group 4">
              <a:extLst>
                <a:ext uri="{FF2B5EF4-FFF2-40B4-BE49-F238E27FC236}">
                  <a16:creationId xmlns:a16="http://schemas.microsoft.com/office/drawing/2014/main" id="{39258D2D-0A44-4B78-8054-0C84312EEF7C}"/>
                </a:ext>
              </a:extLst>
            </p:cNvPr>
            <p:cNvGrpSpPr>
              <a:grpSpLocks noChangeAspect="1"/>
            </p:cNvGrpSpPr>
            <p:nvPr/>
          </p:nvGrpSpPr>
          <p:grpSpPr bwMode="auto">
            <a:xfrm>
              <a:off x="5681957" y="3458106"/>
              <a:ext cx="784088" cy="603380"/>
              <a:chOff x="2880" y="2176"/>
              <a:chExt cx="256" cy="197"/>
            </a:xfrm>
            <a:solidFill>
              <a:srgbClr val="D2D2D2"/>
            </a:solidFill>
          </p:grpSpPr>
          <p:sp>
            <p:nvSpPr>
              <p:cNvPr id="86" name="Freeform 5">
                <a:extLst>
                  <a:ext uri="{FF2B5EF4-FFF2-40B4-BE49-F238E27FC236}">
                    <a16:creationId xmlns:a16="http://schemas.microsoft.com/office/drawing/2014/main" id="{6E7DB69E-CCDF-47E0-AE8B-13909194CF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14026">
                  <a:defRPr/>
                </a:pPr>
                <a:endParaRPr lang="en-US" sz="1800" kern="0">
                  <a:solidFill>
                    <a:srgbClr val="505050"/>
                  </a:solidFill>
                  <a:latin typeface="Segoe UI"/>
                </a:endParaRPr>
              </a:p>
            </p:txBody>
          </p:sp>
          <p:sp>
            <p:nvSpPr>
              <p:cNvPr id="87" name="Freeform 6">
                <a:extLst>
                  <a:ext uri="{FF2B5EF4-FFF2-40B4-BE49-F238E27FC236}">
                    <a16:creationId xmlns:a16="http://schemas.microsoft.com/office/drawing/2014/main" id="{A23CCFC1-BF7A-4BF2-A102-7D6B33EF0CCD}"/>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14026">
                  <a:defRPr/>
                </a:pPr>
                <a:endParaRPr lang="en-US" sz="1800" kern="0">
                  <a:solidFill>
                    <a:srgbClr val="505050"/>
                  </a:solidFill>
                  <a:latin typeface="Segoe UI"/>
                </a:endParaRPr>
              </a:p>
            </p:txBody>
          </p:sp>
          <p:sp>
            <p:nvSpPr>
              <p:cNvPr id="88" name="Freeform 7">
                <a:extLst>
                  <a:ext uri="{FF2B5EF4-FFF2-40B4-BE49-F238E27FC236}">
                    <a16:creationId xmlns:a16="http://schemas.microsoft.com/office/drawing/2014/main" id="{129A75E0-71EB-4C8E-B67B-D6C2E9E9A2B8}"/>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14026">
                  <a:defRPr/>
                </a:pPr>
                <a:endParaRPr lang="en-US" sz="1800" kern="0">
                  <a:solidFill>
                    <a:srgbClr val="505050"/>
                  </a:solidFill>
                  <a:latin typeface="Segoe UI"/>
                </a:endParaRPr>
              </a:p>
            </p:txBody>
          </p:sp>
          <p:sp>
            <p:nvSpPr>
              <p:cNvPr id="89" name="Freeform 8">
                <a:extLst>
                  <a:ext uri="{FF2B5EF4-FFF2-40B4-BE49-F238E27FC236}">
                    <a16:creationId xmlns:a16="http://schemas.microsoft.com/office/drawing/2014/main" id="{70F25317-92D8-4011-A668-43C76A768AB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14026">
                  <a:defRPr/>
                </a:pPr>
                <a:endParaRPr lang="en-US" sz="1800" kern="0">
                  <a:solidFill>
                    <a:srgbClr val="505050"/>
                  </a:solidFill>
                  <a:latin typeface="Segoe UI"/>
                </a:endParaRPr>
              </a:p>
            </p:txBody>
          </p:sp>
          <p:sp>
            <p:nvSpPr>
              <p:cNvPr id="90" name="Freeform 9">
                <a:extLst>
                  <a:ext uri="{FF2B5EF4-FFF2-40B4-BE49-F238E27FC236}">
                    <a16:creationId xmlns:a16="http://schemas.microsoft.com/office/drawing/2014/main" id="{52C61A90-7D6C-43EE-84CE-35DF7F9DC26F}"/>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14026">
                  <a:defRPr/>
                </a:pPr>
                <a:endParaRPr lang="en-US" sz="1800" kern="0">
                  <a:solidFill>
                    <a:srgbClr val="505050"/>
                  </a:solidFill>
                  <a:latin typeface="Segoe UI"/>
                </a:endParaRPr>
              </a:p>
            </p:txBody>
          </p:sp>
        </p:grpSp>
      </p:grpSp>
      <p:grpSp>
        <p:nvGrpSpPr>
          <p:cNvPr id="102" name="Group 101">
            <a:extLst>
              <a:ext uri="{FF2B5EF4-FFF2-40B4-BE49-F238E27FC236}">
                <a16:creationId xmlns:a16="http://schemas.microsoft.com/office/drawing/2014/main" id="{2A3EED1C-7BC6-471F-919C-58FC721042EE}"/>
              </a:ext>
            </a:extLst>
          </p:cNvPr>
          <p:cNvGrpSpPr/>
          <p:nvPr/>
        </p:nvGrpSpPr>
        <p:grpSpPr>
          <a:xfrm>
            <a:off x="1143322" y="4007366"/>
            <a:ext cx="1051263" cy="1051263"/>
            <a:chOff x="4726930" y="4471473"/>
            <a:chExt cx="703088" cy="703088"/>
          </a:xfrm>
          <a:effectLst>
            <a:outerShdw blurRad="177800" dist="177800" dir="5400000" algn="t" rotWithShape="0">
              <a:prstClr val="black">
                <a:alpha val="10000"/>
              </a:prstClr>
            </a:outerShdw>
          </a:effectLst>
        </p:grpSpPr>
        <p:sp>
          <p:nvSpPr>
            <p:cNvPr id="104" name="Oval 103">
              <a:extLst>
                <a:ext uri="{FF2B5EF4-FFF2-40B4-BE49-F238E27FC236}">
                  <a16:creationId xmlns:a16="http://schemas.microsoft.com/office/drawing/2014/main" id="{A29EC1D1-D7B8-4AC7-A152-40AF1D0D1ED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3" tIns="131603" rIns="164503" bIns="131603" numCol="1" spcCol="0" rtlCol="0" fromWordArt="0" anchor="ctr" anchorCtr="0" forceAA="0" compatLnSpc="1">
              <a:prstTxWarp prst="textNoShape">
                <a:avLst/>
              </a:prstTxWarp>
              <a:noAutofit/>
            </a:bodyPr>
            <a:lstStyle/>
            <a:p>
              <a:pPr defTabSz="838630" fontAlgn="base">
                <a:spcBef>
                  <a:spcPct val="0"/>
                </a:spcBef>
                <a:spcAft>
                  <a:spcPct val="0"/>
                </a:spcAft>
                <a:defRPr/>
              </a:pPr>
              <a:endParaRPr lang="en-US" sz="1799">
                <a:solidFill>
                  <a:srgbClr val="1A1A1A"/>
                </a:solidFill>
                <a:latin typeface="Segoe UI"/>
                <a:cs typeface="Segoe UI" pitchFamily="34" charset="0"/>
              </a:endParaRPr>
            </a:p>
          </p:txBody>
        </p:sp>
        <p:grpSp>
          <p:nvGrpSpPr>
            <p:cNvPr id="105" name="Group 104">
              <a:extLst>
                <a:ext uri="{FF2B5EF4-FFF2-40B4-BE49-F238E27FC236}">
                  <a16:creationId xmlns:a16="http://schemas.microsoft.com/office/drawing/2014/main" id="{57B56A92-0B65-49FA-839D-5841D638FEA5}"/>
                </a:ext>
              </a:extLst>
            </p:cNvPr>
            <p:cNvGrpSpPr/>
            <p:nvPr/>
          </p:nvGrpSpPr>
          <p:grpSpPr>
            <a:xfrm>
              <a:off x="4902990" y="4689695"/>
              <a:ext cx="350968" cy="266644"/>
              <a:chOff x="-1146792" y="678443"/>
              <a:chExt cx="1017587" cy="773113"/>
            </a:xfrm>
            <a:solidFill>
              <a:srgbClr val="D2D2D2"/>
            </a:solidFill>
          </p:grpSpPr>
          <p:sp>
            <p:nvSpPr>
              <p:cNvPr id="106" name="Freeform 5">
                <a:extLst>
                  <a:ext uri="{FF2B5EF4-FFF2-40B4-BE49-F238E27FC236}">
                    <a16:creationId xmlns:a16="http://schemas.microsoft.com/office/drawing/2014/main" id="{A510E3B2-9C60-4824-9C79-0BE414C6E145}"/>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8" rIns="87855"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69">
                  <a:defRPr/>
                </a:pPr>
                <a:endParaRPr lang="en-US" sz="1920">
                  <a:solidFill>
                    <a:srgbClr val="1A1A1A"/>
                  </a:solidFill>
                  <a:latin typeface="Segoe UI"/>
                </a:endParaRPr>
              </a:p>
            </p:txBody>
          </p:sp>
          <p:sp>
            <p:nvSpPr>
              <p:cNvPr id="107" name="Freeform 6">
                <a:extLst>
                  <a:ext uri="{FF2B5EF4-FFF2-40B4-BE49-F238E27FC236}">
                    <a16:creationId xmlns:a16="http://schemas.microsoft.com/office/drawing/2014/main" id="{269F1682-FD27-4E18-981B-5351C2D023DD}"/>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8" rIns="87855"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69">
                  <a:defRPr/>
                </a:pPr>
                <a:endParaRPr lang="en-US" sz="1920">
                  <a:solidFill>
                    <a:srgbClr val="1A1A1A"/>
                  </a:solidFill>
                  <a:latin typeface="Segoe UI"/>
                </a:endParaRPr>
              </a:p>
            </p:txBody>
          </p:sp>
        </p:grpSp>
      </p:grpSp>
      <p:grpSp>
        <p:nvGrpSpPr>
          <p:cNvPr id="120" name="Group 119">
            <a:extLst>
              <a:ext uri="{FF2B5EF4-FFF2-40B4-BE49-F238E27FC236}">
                <a16:creationId xmlns:a16="http://schemas.microsoft.com/office/drawing/2014/main" id="{D076FD90-8056-44D3-A4EB-9E761DD4307D}"/>
              </a:ext>
            </a:extLst>
          </p:cNvPr>
          <p:cNvGrpSpPr/>
          <p:nvPr/>
        </p:nvGrpSpPr>
        <p:grpSpPr>
          <a:xfrm>
            <a:off x="2226257" y="4076741"/>
            <a:ext cx="1051263" cy="1051263"/>
            <a:chOff x="3487961" y="1711487"/>
            <a:chExt cx="1051262" cy="1051262"/>
          </a:xfrm>
        </p:grpSpPr>
        <p:sp>
          <p:nvSpPr>
            <p:cNvPr id="115" name="Oval 114">
              <a:extLst>
                <a:ext uri="{FF2B5EF4-FFF2-40B4-BE49-F238E27FC236}">
                  <a16:creationId xmlns:a16="http://schemas.microsoft.com/office/drawing/2014/main" id="{37DDA514-5A3C-4371-9319-30A35BA1DACD}"/>
                </a:ext>
              </a:extLst>
            </p:cNvPr>
            <p:cNvSpPr/>
            <p:nvPr/>
          </p:nvSpPr>
          <p:spPr bwMode="auto">
            <a:xfrm>
              <a:off x="3487961" y="1711487"/>
              <a:ext cx="1051262" cy="1051262"/>
            </a:xfrm>
            <a:prstGeom prst="ellipse">
              <a:avLst/>
            </a:prstGeom>
            <a:solidFill>
              <a:srgbClr val="FF0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3" tIns="131603" rIns="164503" bIns="131603" numCol="1" spcCol="0" rtlCol="0" fromWordArt="0" anchor="ctr" anchorCtr="0" forceAA="0" compatLnSpc="1">
              <a:prstTxWarp prst="textNoShape">
                <a:avLst/>
              </a:prstTxWarp>
              <a:noAutofit/>
            </a:bodyPr>
            <a:lstStyle/>
            <a:p>
              <a:pPr defTabSz="838630" fontAlgn="base">
                <a:spcBef>
                  <a:spcPct val="0"/>
                </a:spcBef>
                <a:spcAft>
                  <a:spcPct val="0"/>
                </a:spcAft>
                <a:defRPr/>
              </a:pPr>
              <a:endParaRPr lang="en-US" sz="1799">
                <a:solidFill>
                  <a:srgbClr val="1A1A1A"/>
                </a:solidFill>
                <a:latin typeface="Segoe UI"/>
                <a:cs typeface="Segoe UI" pitchFamily="34" charset="0"/>
              </a:endParaRPr>
            </a:p>
          </p:txBody>
        </p:sp>
        <p:pic>
          <p:nvPicPr>
            <p:cNvPr id="119" name="Graphic 118">
              <a:extLst>
                <a:ext uri="{FF2B5EF4-FFF2-40B4-BE49-F238E27FC236}">
                  <a16:creationId xmlns:a16="http://schemas.microsoft.com/office/drawing/2014/main" id="{FE2DC35C-6D52-4A68-8C2A-7A28AA9C73C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06811" y="1877579"/>
              <a:ext cx="698454" cy="717161"/>
            </a:xfrm>
            <a:prstGeom prst="rect">
              <a:avLst/>
            </a:prstGeom>
          </p:spPr>
        </p:pic>
      </p:grpSp>
      <p:grpSp>
        <p:nvGrpSpPr>
          <p:cNvPr id="138" name="Group 137">
            <a:extLst>
              <a:ext uri="{FF2B5EF4-FFF2-40B4-BE49-F238E27FC236}">
                <a16:creationId xmlns:a16="http://schemas.microsoft.com/office/drawing/2014/main" id="{63860A6B-DF96-431C-93E0-F10A4062968B}"/>
              </a:ext>
            </a:extLst>
          </p:cNvPr>
          <p:cNvGrpSpPr/>
          <p:nvPr/>
        </p:nvGrpSpPr>
        <p:grpSpPr>
          <a:xfrm>
            <a:off x="2220710" y="4079545"/>
            <a:ext cx="1051263" cy="1051263"/>
            <a:chOff x="1725887" y="3071492"/>
            <a:chExt cx="1051262" cy="1051262"/>
          </a:xfrm>
        </p:grpSpPr>
        <p:grpSp>
          <p:nvGrpSpPr>
            <p:cNvPr id="121" name="Group 120">
              <a:extLst>
                <a:ext uri="{FF2B5EF4-FFF2-40B4-BE49-F238E27FC236}">
                  <a16:creationId xmlns:a16="http://schemas.microsoft.com/office/drawing/2014/main" id="{374B2772-F7B8-4B31-A3BF-151E4E8F3473}"/>
                </a:ext>
              </a:extLst>
            </p:cNvPr>
            <p:cNvGrpSpPr>
              <a:grpSpLocks noChangeAspect="1"/>
            </p:cNvGrpSpPr>
            <p:nvPr/>
          </p:nvGrpSpPr>
          <p:grpSpPr>
            <a:xfrm>
              <a:off x="1725887" y="3071492"/>
              <a:ext cx="1051262" cy="1051262"/>
              <a:chOff x="5216175" y="2901971"/>
              <a:chExt cx="1715723" cy="1715723"/>
            </a:xfrm>
            <a:solidFill>
              <a:schemeClr val="bg2"/>
            </a:solidFill>
            <a:effectLst/>
          </p:grpSpPr>
          <p:sp>
            <p:nvSpPr>
              <p:cNvPr id="122" name="Oval 121">
                <a:extLst>
                  <a:ext uri="{FF2B5EF4-FFF2-40B4-BE49-F238E27FC236}">
                    <a16:creationId xmlns:a16="http://schemas.microsoft.com/office/drawing/2014/main" id="{590975F8-A143-48E2-9EF4-F90C640B5E5B}"/>
                  </a:ext>
                </a:extLst>
              </p:cNvPr>
              <p:cNvSpPr/>
              <p:nvPr/>
            </p:nvSpPr>
            <p:spPr bwMode="auto">
              <a:xfrm>
                <a:off x="5216175" y="2901971"/>
                <a:ext cx="1715723" cy="1715723"/>
              </a:xfrm>
              <a:prstGeom prst="ellipse">
                <a:avLst/>
              </a:prstGeom>
              <a:grp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3" tIns="131603" rIns="164503" bIns="131603" numCol="1" spcCol="0" rtlCol="0" fromWordArt="0" anchor="ctr" anchorCtr="0" forceAA="0" compatLnSpc="1">
                <a:prstTxWarp prst="textNoShape">
                  <a:avLst/>
                </a:prstTxWarp>
                <a:noAutofit/>
              </a:bodyPr>
              <a:lstStyle/>
              <a:p>
                <a:pPr defTabSz="838630" fontAlgn="base">
                  <a:spcBef>
                    <a:spcPct val="0"/>
                  </a:spcBef>
                  <a:spcAft>
                    <a:spcPct val="0"/>
                  </a:spcAft>
                  <a:defRPr/>
                </a:pPr>
                <a:endParaRPr lang="en-US" sz="1799">
                  <a:gradFill>
                    <a:gsLst>
                      <a:gs pos="0">
                        <a:srgbClr val="FFFFFF"/>
                      </a:gs>
                      <a:gs pos="100000">
                        <a:srgbClr val="FFFFFF"/>
                      </a:gs>
                    </a:gsLst>
                    <a:lin ang="5400000" scaled="0"/>
                  </a:gradFill>
                  <a:latin typeface="Segoe UI"/>
                  <a:cs typeface="Segoe UI" pitchFamily="34" charset="0"/>
                </a:endParaRPr>
              </a:p>
            </p:txBody>
          </p:sp>
          <p:grpSp>
            <p:nvGrpSpPr>
              <p:cNvPr id="123" name="Group 4">
                <a:extLst>
                  <a:ext uri="{FF2B5EF4-FFF2-40B4-BE49-F238E27FC236}">
                    <a16:creationId xmlns:a16="http://schemas.microsoft.com/office/drawing/2014/main" id="{AD1EDA40-9FEF-4DC9-940E-71C410B1F0DD}"/>
                  </a:ext>
                </a:extLst>
              </p:cNvPr>
              <p:cNvGrpSpPr>
                <a:grpSpLocks noChangeAspect="1"/>
              </p:cNvGrpSpPr>
              <p:nvPr/>
            </p:nvGrpSpPr>
            <p:grpSpPr bwMode="auto">
              <a:xfrm>
                <a:off x="5681957" y="3458106"/>
                <a:ext cx="784088" cy="603380"/>
                <a:chOff x="2880" y="2176"/>
                <a:chExt cx="256" cy="197"/>
              </a:xfrm>
              <a:grpFill/>
            </p:grpSpPr>
            <p:sp>
              <p:nvSpPr>
                <p:cNvPr id="124" name="Freeform 5">
                  <a:extLst>
                    <a:ext uri="{FF2B5EF4-FFF2-40B4-BE49-F238E27FC236}">
                      <a16:creationId xmlns:a16="http://schemas.microsoft.com/office/drawing/2014/main" id="{0B7104A2-DA4E-463D-8E38-16FA97E4F26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14026">
                    <a:defRPr/>
                  </a:pPr>
                  <a:endParaRPr lang="en-US" sz="1800" kern="0">
                    <a:solidFill>
                      <a:srgbClr val="505050"/>
                    </a:solidFill>
                    <a:latin typeface="Segoe UI"/>
                  </a:endParaRPr>
                </a:p>
              </p:txBody>
            </p:sp>
            <p:sp>
              <p:nvSpPr>
                <p:cNvPr id="125" name="Freeform 6">
                  <a:extLst>
                    <a:ext uri="{FF2B5EF4-FFF2-40B4-BE49-F238E27FC236}">
                      <a16:creationId xmlns:a16="http://schemas.microsoft.com/office/drawing/2014/main" id="{B908A218-3D45-40BF-8AFA-9CE05156423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14026">
                    <a:defRPr/>
                  </a:pPr>
                  <a:endParaRPr lang="en-US" sz="1800" kern="0">
                    <a:solidFill>
                      <a:srgbClr val="505050"/>
                    </a:solidFill>
                    <a:latin typeface="Segoe UI"/>
                  </a:endParaRPr>
                </a:p>
              </p:txBody>
            </p:sp>
            <p:sp>
              <p:nvSpPr>
                <p:cNvPr id="126" name="Freeform 7">
                  <a:extLst>
                    <a:ext uri="{FF2B5EF4-FFF2-40B4-BE49-F238E27FC236}">
                      <a16:creationId xmlns:a16="http://schemas.microsoft.com/office/drawing/2014/main" id="{7A7A5D0B-A602-443F-828A-14B26FF1DCF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14026">
                    <a:defRPr/>
                  </a:pPr>
                  <a:endParaRPr lang="en-US" sz="1800" kern="0">
                    <a:solidFill>
                      <a:srgbClr val="505050"/>
                    </a:solidFill>
                    <a:latin typeface="Segoe UI"/>
                  </a:endParaRPr>
                </a:p>
              </p:txBody>
            </p:sp>
            <p:sp>
              <p:nvSpPr>
                <p:cNvPr id="127" name="Freeform 8">
                  <a:extLst>
                    <a:ext uri="{FF2B5EF4-FFF2-40B4-BE49-F238E27FC236}">
                      <a16:creationId xmlns:a16="http://schemas.microsoft.com/office/drawing/2014/main" id="{CB906D3C-D3FD-49CE-ABF4-DE25CB0E1E0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14026">
                    <a:defRPr/>
                  </a:pPr>
                  <a:endParaRPr lang="en-US" sz="1800" kern="0">
                    <a:solidFill>
                      <a:srgbClr val="505050"/>
                    </a:solidFill>
                    <a:latin typeface="Segoe UI"/>
                  </a:endParaRPr>
                </a:p>
              </p:txBody>
            </p:sp>
            <p:sp>
              <p:nvSpPr>
                <p:cNvPr id="128" name="Freeform 9">
                  <a:extLst>
                    <a:ext uri="{FF2B5EF4-FFF2-40B4-BE49-F238E27FC236}">
                      <a16:creationId xmlns:a16="http://schemas.microsoft.com/office/drawing/2014/main" id="{C4858886-68CD-415E-8789-4F601B2B755B}"/>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14026">
                    <a:defRPr/>
                  </a:pPr>
                  <a:endParaRPr lang="en-US" sz="1800" kern="0">
                    <a:solidFill>
                      <a:srgbClr val="505050"/>
                    </a:solidFill>
                    <a:latin typeface="Segoe UI"/>
                  </a:endParaRPr>
                </a:p>
              </p:txBody>
            </p:sp>
          </p:grpSp>
        </p:grpSp>
        <p:pic>
          <p:nvPicPr>
            <p:cNvPr id="137" name="Picture 136" descr="A close up of a sign&#10;&#10;Description automatically generated">
              <a:extLst>
                <a:ext uri="{FF2B5EF4-FFF2-40B4-BE49-F238E27FC236}">
                  <a16:creationId xmlns:a16="http://schemas.microsoft.com/office/drawing/2014/main" id="{70D1209B-C83D-4790-97AC-36CB96AFEC0E}"/>
                </a:ext>
              </a:extLst>
            </p:cNvPr>
            <p:cNvPicPr>
              <a:picLocks noChangeAspect="1"/>
            </p:cNvPicPr>
            <p:nvPr/>
          </p:nvPicPr>
          <p:blipFill>
            <a:blip r:embed="rId29"/>
            <a:stretch>
              <a:fillRect/>
            </a:stretch>
          </p:blipFill>
          <p:spPr>
            <a:xfrm>
              <a:off x="1957301" y="3292742"/>
              <a:ext cx="634045" cy="634045"/>
            </a:xfrm>
            <a:prstGeom prst="rect">
              <a:avLst/>
            </a:prstGeom>
          </p:spPr>
        </p:pic>
      </p:grpSp>
      <p:grpSp>
        <p:nvGrpSpPr>
          <p:cNvPr id="141" name="Group 140">
            <a:extLst>
              <a:ext uri="{FF2B5EF4-FFF2-40B4-BE49-F238E27FC236}">
                <a16:creationId xmlns:a16="http://schemas.microsoft.com/office/drawing/2014/main" id="{3BDEFBDA-5B6D-4ADF-84CE-070E0785EB47}"/>
              </a:ext>
            </a:extLst>
          </p:cNvPr>
          <p:cNvGrpSpPr/>
          <p:nvPr/>
        </p:nvGrpSpPr>
        <p:grpSpPr>
          <a:xfrm>
            <a:off x="122874" y="5759575"/>
            <a:ext cx="1051263" cy="1051263"/>
            <a:chOff x="111999" y="3571190"/>
            <a:chExt cx="1051262" cy="1051262"/>
          </a:xfrm>
        </p:grpSpPr>
        <p:sp>
          <p:nvSpPr>
            <p:cNvPr id="139" name="Oval 138">
              <a:extLst>
                <a:ext uri="{FF2B5EF4-FFF2-40B4-BE49-F238E27FC236}">
                  <a16:creationId xmlns:a16="http://schemas.microsoft.com/office/drawing/2014/main" id="{C5243D5D-9EF8-4A6C-912A-019F2FA944C7}"/>
                </a:ext>
              </a:extLst>
            </p:cNvPr>
            <p:cNvSpPr/>
            <p:nvPr/>
          </p:nvSpPr>
          <p:spPr bwMode="auto">
            <a:xfrm>
              <a:off x="111999" y="3571190"/>
              <a:ext cx="1051262" cy="1051262"/>
            </a:xfrm>
            <a:prstGeom prst="ellipse">
              <a:avLst/>
            </a:prstGeom>
            <a:solidFill>
              <a:schemeClr val="bg2"/>
            </a:solid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3" tIns="131603" rIns="164503" bIns="131603" numCol="1" spcCol="0" rtlCol="0" fromWordArt="0" anchor="ctr" anchorCtr="0" forceAA="0" compatLnSpc="1">
              <a:prstTxWarp prst="textNoShape">
                <a:avLst/>
              </a:prstTxWarp>
              <a:noAutofit/>
            </a:bodyPr>
            <a:lstStyle/>
            <a:p>
              <a:pPr defTabSz="838630" fontAlgn="base">
                <a:spcBef>
                  <a:spcPct val="0"/>
                </a:spcBef>
                <a:spcAft>
                  <a:spcPct val="0"/>
                </a:spcAft>
                <a:defRPr/>
              </a:pPr>
              <a:endParaRPr lang="en-US" sz="1799">
                <a:gradFill>
                  <a:gsLst>
                    <a:gs pos="0">
                      <a:srgbClr val="FFFFFF"/>
                    </a:gs>
                    <a:gs pos="100000">
                      <a:srgbClr val="FFFFFF"/>
                    </a:gs>
                  </a:gsLst>
                  <a:lin ang="5400000" scaled="0"/>
                </a:gradFill>
                <a:latin typeface="Segoe UI"/>
                <a:cs typeface="Segoe UI" pitchFamily="34" charset="0"/>
              </a:endParaRPr>
            </a:p>
          </p:txBody>
        </p:sp>
        <p:pic>
          <p:nvPicPr>
            <p:cNvPr id="140" name="Picture 139" descr="A picture containing clock&#10;&#10;Description automatically generated">
              <a:extLst>
                <a:ext uri="{FF2B5EF4-FFF2-40B4-BE49-F238E27FC236}">
                  <a16:creationId xmlns:a16="http://schemas.microsoft.com/office/drawing/2014/main" id="{AB62E8FC-D256-49F8-BE91-1B968144896B}"/>
                </a:ext>
              </a:extLst>
            </p:cNvPr>
            <p:cNvPicPr>
              <a:picLocks noChangeAspect="1"/>
            </p:cNvPicPr>
            <p:nvPr/>
          </p:nvPicPr>
          <p:blipFill>
            <a:blip r:embed="rId30"/>
            <a:stretch>
              <a:fillRect/>
            </a:stretch>
          </p:blipFill>
          <p:spPr>
            <a:xfrm>
              <a:off x="353207" y="3845271"/>
              <a:ext cx="568847" cy="503100"/>
            </a:xfrm>
            <a:prstGeom prst="rect">
              <a:avLst/>
            </a:prstGeom>
            <a:ln w="28575">
              <a:solidFill>
                <a:schemeClr val="bg2"/>
              </a:solidFill>
            </a:ln>
          </p:spPr>
        </p:pic>
      </p:grpSp>
      <p:sp>
        <p:nvSpPr>
          <p:cNvPr id="14" name="TextBox 13">
            <a:extLst>
              <a:ext uri="{FF2B5EF4-FFF2-40B4-BE49-F238E27FC236}">
                <a16:creationId xmlns:a16="http://schemas.microsoft.com/office/drawing/2014/main" id="{9C57D140-2BA6-4139-B8F9-1BFFDD845A97}"/>
              </a:ext>
            </a:extLst>
          </p:cNvPr>
          <p:cNvSpPr txBox="1"/>
          <p:nvPr/>
        </p:nvSpPr>
        <p:spPr>
          <a:xfrm rot="19526717">
            <a:off x="2827413" y="4638381"/>
            <a:ext cx="1205023" cy="307777"/>
          </a:xfrm>
          <a:prstGeom prst="rect">
            <a:avLst/>
          </a:prstGeom>
          <a:noFill/>
        </p:spPr>
        <p:txBody>
          <a:bodyPr wrap="square" lIns="0" tIns="0" rIns="0" bIns="0" rtlCol="0">
            <a:spAutoFit/>
          </a:bodyPr>
          <a:lstStyle/>
          <a:p>
            <a:pPr algn="ctr" defTabSz="914344">
              <a:defRPr/>
            </a:pPr>
            <a:r>
              <a:rPr lang="en-US" sz="2000" dirty="0">
                <a:gradFill>
                  <a:gsLst>
                    <a:gs pos="2917">
                      <a:srgbClr val="000000"/>
                    </a:gs>
                    <a:gs pos="30000">
                      <a:srgbClr val="000000"/>
                    </a:gs>
                  </a:gsLst>
                  <a:lin ang="5400000" scaled="0"/>
                </a:gradFill>
                <a:latin typeface="Segoe UI"/>
              </a:rPr>
              <a:t>Security</a:t>
            </a:r>
          </a:p>
        </p:txBody>
      </p:sp>
    </p:spTree>
    <p:extLst>
      <p:ext uri="{BB962C8B-B14F-4D97-AF65-F5344CB8AC3E}">
        <p14:creationId xmlns:p14="http://schemas.microsoft.com/office/powerpoint/2010/main" val="633614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fade">
                                      <p:cBhvr>
                                        <p:cTn id="16" dur="500"/>
                                        <p:tgtEl>
                                          <p:spTgt spid="1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1"/>
                                        </p:tgtEl>
                                        <p:attrNameLst>
                                          <p:attrName>style.visibility</p:attrName>
                                        </p:attrNameLst>
                                      </p:cBhvr>
                                      <p:to>
                                        <p:strVal val="visible"/>
                                      </p:to>
                                    </p:set>
                                    <p:animEffect transition="in" filter="fade">
                                      <p:cBhvr>
                                        <p:cTn id="21" dur="500"/>
                                        <p:tgtEl>
                                          <p:spTgt spid="141"/>
                                        </p:tgtEl>
                                      </p:cBhvr>
                                    </p:animEffect>
                                  </p:childTnLst>
                                </p:cTn>
                              </p:par>
                              <p:par>
                                <p:cTn id="22" presetID="10" presetClass="entr" presetSubtype="0" fill="hold" nodeType="withEffect">
                                  <p:stCondLst>
                                    <p:cond delay="0"/>
                                  </p:stCondLst>
                                  <p:childTnLst>
                                    <p:set>
                                      <p:cBhvr>
                                        <p:cTn id="23" dur="1" fill="hold">
                                          <p:stCondLst>
                                            <p:cond delay="0"/>
                                          </p:stCondLst>
                                        </p:cTn>
                                        <p:tgtEl>
                                          <p:spTgt spid="138"/>
                                        </p:tgtEl>
                                        <p:attrNameLst>
                                          <p:attrName>style.visibility</p:attrName>
                                        </p:attrNameLst>
                                      </p:cBhvr>
                                      <p:to>
                                        <p:strVal val="visible"/>
                                      </p:to>
                                    </p:set>
                                    <p:animEffect transition="in" filter="fade">
                                      <p:cBhvr>
                                        <p:cTn id="24" dur="500"/>
                                        <p:tgtEl>
                                          <p:spTgt spid="1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par>
                                <p:cTn id="79" presetID="10"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500"/>
                                        <p:tgtEl>
                                          <p:spTgt spid="42"/>
                                        </p:tgtEl>
                                      </p:cBhvr>
                                    </p:animEffect>
                                  </p:childTnLst>
                                </p:cTn>
                              </p:par>
                              <p:par>
                                <p:cTn id="85" presetID="10"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500"/>
                                        <p:tgtEl>
                                          <p:spTgt spid="44"/>
                                        </p:tgtEl>
                                      </p:cBhvr>
                                    </p:animEffect>
                                  </p:childTnLst>
                                </p:cTn>
                              </p:par>
                              <p:par>
                                <p:cTn id="91" presetID="10" presetClass="entr" presetSubtype="0" fill="hold" nodeType="with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fade">
                                      <p:cBhvr>
                                        <p:cTn id="93" dur="500"/>
                                        <p:tgtEl>
                                          <p:spTgt spid="4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500"/>
                                        <p:tgtEl>
                                          <p:spTgt spid="1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fade">
                                      <p:cBhvr>
                                        <p:cTn id="104" dur="500"/>
                                        <p:tgtEl>
                                          <p:spTgt spid="6"/>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56"/>
                                        </p:tgtEl>
                                        <p:attrNameLst>
                                          <p:attrName>style.visibility</p:attrName>
                                        </p:attrNameLst>
                                      </p:cBhvr>
                                      <p:to>
                                        <p:strVal val="visible"/>
                                      </p:to>
                                    </p:set>
                                    <p:animEffect transition="in" filter="fade">
                                      <p:cBhvr>
                                        <p:cTn id="108" dur="500"/>
                                        <p:tgtEl>
                                          <p:spTgt spid="56"/>
                                        </p:tgtEl>
                                      </p:cBhvr>
                                    </p:animEffect>
                                  </p:childTnLst>
                                </p:cTn>
                              </p:par>
                              <p:par>
                                <p:cTn id="109" presetID="10" presetClass="entr" presetSubtype="0" fill="hold" nodeType="with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fade">
                                      <p:cBhvr>
                                        <p:cTn id="111" dur="500"/>
                                        <p:tgtEl>
                                          <p:spTgt spid="57"/>
                                        </p:tgtEl>
                                      </p:cBhvr>
                                    </p:animEffect>
                                  </p:childTnLst>
                                </p:cTn>
                              </p:par>
                              <p:par>
                                <p:cTn id="112" presetID="10" presetClass="entr" presetSubtype="0" fill="hold" nodeType="with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fade">
                                      <p:cBhvr>
                                        <p:cTn id="114" dur="500"/>
                                        <p:tgtEl>
                                          <p:spTgt spid="5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9"/>
                                        </p:tgtEl>
                                        <p:attrNameLst>
                                          <p:attrName>style.visibility</p:attrName>
                                        </p:attrNameLst>
                                      </p:cBhvr>
                                      <p:to>
                                        <p:strVal val="visible"/>
                                      </p:to>
                                    </p:set>
                                    <p:animEffect transition="in" filter="fade">
                                      <p:cBhvr>
                                        <p:cTn id="117" dur="500"/>
                                        <p:tgtEl>
                                          <p:spTgt spid="59"/>
                                        </p:tgtEl>
                                      </p:cBhvr>
                                    </p:animEffect>
                                  </p:childTnLst>
                                </p:cTn>
                              </p:par>
                              <p:par>
                                <p:cTn id="118" presetID="10" presetClass="entr" presetSubtype="0" fill="hold" nodeType="withEffect">
                                  <p:stCondLst>
                                    <p:cond delay="0"/>
                                  </p:stCondLst>
                                  <p:childTnLst>
                                    <p:set>
                                      <p:cBhvr>
                                        <p:cTn id="119" dur="1" fill="hold">
                                          <p:stCondLst>
                                            <p:cond delay="0"/>
                                          </p:stCondLst>
                                        </p:cTn>
                                        <p:tgtEl>
                                          <p:spTgt spid="60"/>
                                        </p:tgtEl>
                                        <p:attrNameLst>
                                          <p:attrName>style.visibility</p:attrName>
                                        </p:attrNameLst>
                                      </p:cBhvr>
                                      <p:to>
                                        <p:strVal val="visible"/>
                                      </p:to>
                                    </p:set>
                                    <p:animEffect transition="in" filter="fade">
                                      <p:cBhvr>
                                        <p:cTn id="120" dur="500"/>
                                        <p:tgtEl>
                                          <p:spTgt spid="6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Effect transition="in" filter="fade">
                                      <p:cBhvr>
                                        <p:cTn id="123" dur="500"/>
                                        <p:tgtEl>
                                          <p:spTgt spid="61"/>
                                        </p:tgtEl>
                                      </p:cBhvr>
                                    </p:animEffect>
                                  </p:childTnLst>
                                </p:cTn>
                              </p:par>
                              <p:par>
                                <p:cTn id="124" presetID="10" presetClass="entr" presetSubtype="0" fill="hold" nodeType="with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fade">
                                      <p:cBhvr>
                                        <p:cTn id="126" dur="500"/>
                                        <p:tgtEl>
                                          <p:spTgt spid="3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0"/>
                                        </p:tgtEl>
                                        <p:attrNameLst>
                                          <p:attrName>style.visibility</p:attrName>
                                        </p:attrNameLst>
                                      </p:cBhvr>
                                      <p:to>
                                        <p:strVal val="visible"/>
                                      </p:to>
                                    </p:set>
                                    <p:animEffect transition="in" filter="fade">
                                      <p:cBhvr>
                                        <p:cTn id="129" dur="500"/>
                                        <p:tgtEl>
                                          <p:spTgt spid="40"/>
                                        </p:tgtEl>
                                      </p:cBhvr>
                                    </p:animEffect>
                                  </p:childTnLst>
                                </p:cTn>
                              </p:par>
                              <p:par>
                                <p:cTn id="130" presetID="10" presetClass="entr" presetSubtype="0" fill="hold" nodeType="withEffect">
                                  <p:stCondLst>
                                    <p:cond delay="0"/>
                                  </p:stCondLst>
                                  <p:childTnLst>
                                    <p:set>
                                      <p:cBhvr>
                                        <p:cTn id="131" dur="1" fill="hold">
                                          <p:stCondLst>
                                            <p:cond delay="0"/>
                                          </p:stCondLst>
                                        </p:cTn>
                                        <p:tgtEl>
                                          <p:spTgt spid="62"/>
                                        </p:tgtEl>
                                        <p:attrNameLst>
                                          <p:attrName>style.visibility</p:attrName>
                                        </p:attrNameLst>
                                      </p:cBhvr>
                                      <p:to>
                                        <p:strVal val="visible"/>
                                      </p:to>
                                    </p:set>
                                    <p:animEffect transition="in" filter="fade">
                                      <p:cBhvr>
                                        <p:cTn id="132" dur="500"/>
                                        <p:tgtEl>
                                          <p:spTgt spid="6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3"/>
                                        </p:tgtEl>
                                        <p:attrNameLst>
                                          <p:attrName>style.visibility</p:attrName>
                                        </p:attrNameLst>
                                      </p:cBhvr>
                                      <p:to>
                                        <p:strVal val="visible"/>
                                      </p:to>
                                    </p:set>
                                    <p:animEffect transition="in" filter="fade">
                                      <p:cBhvr>
                                        <p:cTn id="135" dur="500"/>
                                        <p:tgtEl>
                                          <p:spTgt spid="63"/>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500"/>
                                        <p:tgtEl>
                                          <p:spTgt spid="7"/>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7"/>
                                        </p:tgtEl>
                                        <p:attrNameLst>
                                          <p:attrName>style.visibility</p:attrName>
                                        </p:attrNameLst>
                                      </p:cBhvr>
                                      <p:to>
                                        <p:strVal val="visible"/>
                                      </p:to>
                                    </p:set>
                                    <p:animEffect transition="in" filter="fade">
                                      <p:cBhvr>
                                        <p:cTn id="143" dur="500"/>
                                        <p:tgtEl>
                                          <p:spTgt spid="17"/>
                                        </p:tgtEl>
                                      </p:cBhvr>
                                    </p:animEffect>
                                  </p:childTnLst>
                                </p:cTn>
                              </p:par>
                            </p:childTnLst>
                          </p:cTn>
                        </p:par>
                        <p:par>
                          <p:cTn id="144" fill="hold">
                            <p:stCondLst>
                              <p:cond delay="500"/>
                            </p:stCondLst>
                            <p:childTnLst>
                              <p:par>
                                <p:cTn id="145" presetID="10" presetClass="entr" presetSubtype="0" fill="hold" nodeType="afterEffect">
                                  <p:stCondLst>
                                    <p:cond delay="0"/>
                                  </p:stCondLst>
                                  <p:childTnLst>
                                    <p:set>
                                      <p:cBhvr>
                                        <p:cTn id="146" dur="1" fill="hold">
                                          <p:stCondLst>
                                            <p:cond delay="0"/>
                                          </p:stCondLst>
                                        </p:cTn>
                                        <p:tgtEl>
                                          <p:spTgt spid="64"/>
                                        </p:tgtEl>
                                        <p:attrNameLst>
                                          <p:attrName>style.visibility</p:attrName>
                                        </p:attrNameLst>
                                      </p:cBhvr>
                                      <p:to>
                                        <p:strVal val="visible"/>
                                      </p:to>
                                    </p:set>
                                    <p:animEffect transition="in" filter="fade">
                                      <p:cBhvr>
                                        <p:cTn id="147" dur="500"/>
                                        <p:tgtEl>
                                          <p:spTgt spid="64"/>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65"/>
                                        </p:tgtEl>
                                        <p:attrNameLst>
                                          <p:attrName>style.visibility</p:attrName>
                                        </p:attrNameLst>
                                      </p:cBhvr>
                                      <p:to>
                                        <p:strVal val="visible"/>
                                      </p:to>
                                    </p:set>
                                    <p:animEffect transition="in" filter="fade">
                                      <p:cBhvr>
                                        <p:cTn id="150" dur="500"/>
                                        <p:tgtEl>
                                          <p:spTgt spid="65"/>
                                        </p:tgtEl>
                                      </p:cBhvr>
                                    </p:animEffect>
                                  </p:childTnLst>
                                </p:cTn>
                              </p:par>
                              <p:par>
                                <p:cTn id="151" presetID="10" presetClass="entr" presetSubtype="0" fill="hold" nodeType="withEffect">
                                  <p:stCondLst>
                                    <p:cond delay="0"/>
                                  </p:stCondLst>
                                  <p:childTnLst>
                                    <p:set>
                                      <p:cBhvr>
                                        <p:cTn id="152" dur="1" fill="hold">
                                          <p:stCondLst>
                                            <p:cond delay="0"/>
                                          </p:stCondLst>
                                        </p:cTn>
                                        <p:tgtEl>
                                          <p:spTgt spid="66"/>
                                        </p:tgtEl>
                                        <p:attrNameLst>
                                          <p:attrName>style.visibility</p:attrName>
                                        </p:attrNameLst>
                                      </p:cBhvr>
                                      <p:to>
                                        <p:strVal val="visible"/>
                                      </p:to>
                                    </p:set>
                                    <p:animEffect transition="in" filter="fade">
                                      <p:cBhvr>
                                        <p:cTn id="153" dur="500"/>
                                        <p:tgtEl>
                                          <p:spTgt spid="66"/>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7"/>
                                        </p:tgtEl>
                                        <p:attrNameLst>
                                          <p:attrName>style.visibility</p:attrName>
                                        </p:attrNameLst>
                                      </p:cBhvr>
                                      <p:to>
                                        <p:strVal val="visible"/>
                                      </p:to>
                                    </p:set>
                                    <p:animEffect transition="in" filter="fade">
                                      <p:cBhvr>
                                        <p:cTn id="156" dur="500"/>
                                        <p:tgtEl>
                                          <p:spTgt spid="67"/>
                                        </p:tgtEl>
                                      </p:cBhvr>
                                    </p:animEffect>
                                  </p:childTnLst>
                                </p:cTn>
                              </p:par>
                              <p:par>
                                <p:cTn id="157" presetID="10" presetClass="entr" presetSubtype="0" fill="hold" nodeType="withEffect">
                                  <p:stCondLst>
                                    <p:cond delay="0"/>
                                  </p:stCondLst>
                                  <p:childTnLst>
                                    <p:set>
                                      <p:cBhvr>
                                        <p:cTn id="158" dur="1" fill="hold">
                                          <p:stCondLst>
                                            <p:cond delay="0"/>
                                          </p:stCondLst>
                                        </p:cTn>
                                        <p:tgtEl>
                                          <p:spTgt spid="68"/>
                                        </p:tgtEl>
                                        <p:attrNameLst>
                                          <p:attrName>style.visibility</p:attrName>
                                        </p:attrNameLst>
                                      </p:cBhvr>
                                      <p:to>
                                        <p:strVal val="visible"/>
                                      </p:to>
                                    </p:set>
                                    <p:animEffect transition="in" filter="fade">
                                      <p:cBhvr>
                                        <p:cTn id="159" dur="500"/>
                                        <p:tgtEl>
                                          <p:spTgt spid="6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69"/>
                                        </p:tgtEl>
                                        <p:attrNameLst>
                                          <p:attrName>style.visibility</p:attrName>
                                        </p:attrNameLst>
                                      </p:cBhvr>
                                      <p:to>
                                        <p:strVal val="visible"/>
                                      </p:to>
                                    </p:set>
                                    <p:animEffect transition="in" filter="fade">
                                      <p:cBhvr>
                                        <p:cTn id="162" dur="500"/>
                                        <p:tgtEl>
                                          <p:spTgt spid="6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71"/>
                                        </p:tgtEl>
                                        <p:attrNameLst>
                                          <p:attrName>style.visibility</p:attrName>
                                        </p:attrNameLst>
                                      </p:cBhvr>
                                      <p:to>
                                        <p:strVal val="visible"/>
                                      </p:to>
                                    </p:set>
                                    <p:animEffect transition="in" filter="fade">
                                      <p:cBhvr>
                                        <p:cTn id="165" dur="500"/>
                                        <p:tgtEl>
                                          <p:spTgt spid="71"/>
                                        </p:tgtEl>
                                      </p:cBhvr>
                                    </p:animEffect>
                                  </p:childTnLst>
                                </p:cTn>
                              </p:par>
                              <p:par>
                                <p:cTn id="166" presetID="10" presetClass="entr" presetSubtype="0" fill="hold" nodeType="withEffect">
                                  <p:stCondLst>
                                    <p:cond delay="0"/>
                                  </p:stCondLst>
                                  <p:childTnLst>
                                    <p:set>
                                      <p:cBhvr>
                                        <p:cTn id="167" dur="1" fill="hold">
                                          <p:stCondLst>
                                            <p:cond delay="0"/>
                                          </p:stCondLst>
                                        </p:cTn>
                                        <p:tgtEl>
                                          <p:spTgt spid="70"/>
                                        </p:tgtEl>
                                        <p:attrNameLst>
                                          <p:attrName>style.visibility</p:attrName>
                                        </p:attrNameLst>
                                      </p:cBhvr>
                                      <p:to>
                                        <p:strVal val="visible"/>
                                      </p:to>
                                    </p:set>
                                    <p:animEffect transition="in" filter="fade">
                                      <p:cBhvr>
                                        <p:cTn id="168" dur="500"/>
                                        <p:tgtEl>
                                          <p:spTgt spid="70"/>
                                        </p:tgtEl>
                                      </p:cBhvr>
                                    </p:animEffect>
                                  </p:childTnLst>
                                </p:cTn>
                              </p:par>
                              <p:par>
                                <p:cTn id="169" presetID="10" presetClass="entr" presetSubtype="0" fill="hold" nodeType="withEffect">
                                  <p:stCondLst>
                                    <p:cond delay="0"/>
                                  </p:stCondLst>
                                  <p:childTnLst>
                                    <p:set>
                                      <p:cBhvr>
                                        <p:cTn id="170" dur="1" fill="hold">
                                          <p:stCondLst>
                                            <p:cond delay="0"/>
                                          </p:stCondLst>
                                        </p:cTn>
                                        <p:tgtEl>
                                          <p:spTgt spid="72"/>
                                        </p:tgtEl>
                                        <p:attrNameLst>
                                          <p:attrName>style.visibility</p:attrName>
                                        </p:attrNameLst>
                                      </p:cBhvr>
                                      <p:to>
                                        <p:strVal val="visible"/>
                                      </p:to>
                                    </p:set>
                                    <p:animEffect transition="in" filter="fade">
                                      <p:cBhvr>
                                        <p:cTn id="171" dur="500"/>
                                        <p:tgtEl>
                                          <p:spTgt spid="72"/>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73"/>
                                        </p:tgtEl>
                                        <p:attrNameLst>
                                          <p:attrName>style.visibility</p:attrName>
                                        </p:attrNameLst>
                                      </p:cBhvr>
                                      <p:to>
                                        <p:strVal val="visible"/>
                                      </p:to>
                                    </p:set>
                                    <p:animEffect transition="in" filter="fade">
                                      <p:cBhvr>
                                        <p:cTn id="174" dur="500"/>
                                        <p:tgtEl>
                                          <p:spTgt spid="73"/>
                                        </p:tgtEl>
                                      </p:cBhvr>
                                    </p:animEffect>
                                  </p:childTnLst>
                                </p:cTn>
                              </p:par>
                              <p:par>
                                <p:cTn id="175" presetID="10" presetClass="entr" presetSubtype="0" fill="hold" nodeType="withEffect">
                                  <p:stCondLst>
                                    <p:cond delay="0"/>
                                  </p:stCondLst>
                                  <p:childTnLst>
                                    <p:set>
                                      <p:cBhvr>
                                        <p:cTn id="176" dur="1" fill="hold">
                                          <p:stCondLst>
                                            <p:cond delay="0"/>
                                          </p:stCondLst>
                                        </p:cTn>
                                        <p:tgtEl>
                                          <p:spTgt spid="74"/>
                                        </p:tgtEl>
                                        <p:attrNameLst>
                                          <p:attrName>style.visibility</p:attrName>
                                        </p:attrNameLst>
                                      </p:cBhvr>
                                      <p:to>
                                        <p:strVal val="visible"/>
                                      </p:to>
                                    </p:set>
                                    <p:animEffect transition="in" filter="fade">
                                      <p:cBhvr>
                                        <p:cTn id="177" dur="500"/>
                                        <p:tgtEl>
                                          <p:spTgt spid="74"/>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fade">
                                      <p:cBhvr>
                                        <p:cTn id="180" dur="500"/>
                                        <p:tgtEl>
                                          <p:spTgt spid="75"/>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76"/>
                                        </p:tgtEl>
                                        <p:attrNameLst>
                                          <p:attrName>style.visibility</p:attrName>
                                        </p:attrNameLst>
                                      </p:cBhvr>
                                      <p:to>
                                        <p:strVal val="visible"/>
                                      </p:to>
                                    </p:set>
                                    <p:animEffect transition="in" filter="fade">
                                      <p:cBhvr>
                                        <p:cTn id="185" dur="500"/>
                                        <p:tgtEl>
                                          <p:spTgt spid="76"/>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8"/>
                                        </p:tgtEl>
                                        <p:attrNameLst>
                                          <p:attrName>style.visibility</p:attrName>
                                        </p:attrNameLst>
                                      </p:cBhvr>
                                      <p:to>
                                        <p:strVal val="visible"/>
                                      </p:to>
                                    </p:set>
                                    <p:animEffect transition="in" filter="fade">
                                      <p:cBhvr>
                                        <p:cTn id="188" dur="500"/>
                                        <p:tgtEl>
                                          <p:spTgt spid="18"/>
                                        </p:tgtEl>
                                      </p:cBhvr>
                                    </p:animEffect>
                                  </p:childTnLst>
                                </p:cTn>
                              </p:par>
                            </p:childTnLst>
                          </p:cTn>
                        </p:par>
                        <p:par>
                          <p:cTn id="189" fill="hold">
                            <p:stCondLst>
                              <p:cond delay="500"/>
                            </p:stCondLst>
                            <p:childTnLst>
                              <p:par>
                                <p:cTn id="190" presetID="10" presetClass="entr" presetSubtype="0" fill="hold" nodeType="afterEffect">
                                  <p:stCondLst>
                                    <p:cond delay="0"/>
                                  </p:stCondLst>
                                  <p:childTnLst>
                                    <p:set>
                                      <p:cBhvr>
                                        <p:cTn id="191" dur="1" fill="hold">
                                          <p:stCondLst>
                                            <p:cond delay="0"/>
                                          </p:stCondLst>
                                        </p:cTn>
                                        <p:tgtEl>
                                          <p:spTgt spid="77"/>
                                        </p:tgtEl>
                                        <p:attrNameLst>
                                          <p:attrName>style.visibility</p:attrName>
                                        </p:attrNameLst>
                                      </p:cBhvr>
                                      <p:to>
                                        <p:strVal val="visible"/>
                                      </p:to>
                                    </p:set>
                                    <p:animEffect transition="in" filter="fade">
                                      <p:cBhvr>
                                        <p:cTn id="192" dur="500"/>
                                        <p:tgtEl>
                                          <p:spTgt spid="77"/>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78"/>
                                        </p:tgtEl>
                                        <p:attrNameLst>
                                          <p:attrName>style.visibility</p:attrName>
                                        </p:attrNameLst>
                                      </p:cBhvr>
                                      <p:to>
                                        <p:strVal val="visible"/>
                                      </p:to>
                                    </p:set>
                                    <p:animEffect transition="in" filter="fade">
                                      <p:cBhvr>
                                        <p:cTn id="195" dur="500"/>
                                        <p:tgtEl>
                                          <p:spTgt spid="78"/>
                                        </p:tgtEl>
                                      </p:cBhvr>
                                    </p:animEffect>
                                  </p:childTnLst>
                                </p:cTn>
                              </p:par>
                              <p:par>
                                <p:cTn id="196" presetID="10" presetClass="entr" presetSubtype="0" fill="hold" nodeType="withEffect">
                                  <p:stCondLst>
                                    <p:cond delay="0"/>
                                  </p:stCondLst>
                                  <p:childTnLst>
                                    <p:set>
                                      <p:cBhvr>
                                        <p:cTn id="197" dur="1" fill="hold">
                                          <p:stCondLst>
                                            <p:cond delay="0"/>
                                          </p:stCondLst>
                                        </p:cTn>
                                        <p:tgtEl>
                                          <p:spTgt spid="79"/>
                                        </p:tgtEl>
                                        <p:attrNameLst>
                                          <p:attrName>style.visibility</p:attrName>
                                        </p:attrNameLst>
                                      </p:cBhvr>
                                      <p:to>
                                        <p:strVal val="visible"/>
                                      </p:to>
                                    </p:set>
                                    <p:animEffect transition="in" filter="fade">
                                      <p:cBhvr>
                                        <p:cTn id="198" dur="500"/>
                                        <p:tgtEl>
                                          <p:spTgt spid="79"/>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80"/>
                                        </p:tgtEl>
                                        <p:attrNameLst>
                                          <p:attrName>style.visibility</p:attrName>
                                        </p:attrNameLst>
                                      </p:cBhvr>
                                      <p:to>
                                        <p:strVal val="visible"/>
                                      </p:to>
                                    </p:set>
                                    <p:animEffect transition="in" filter="fade">
                                      <p:cBhvr>
                                        <p:cTn id="201" dur="500"/>
                                        <p:tgtEl>
                                          <p:spTgt spid="80"/>
                                        </p:tgtEl>
                                      </p:cBhvr>
                                    </p:animEffect>
                                  </p:childTnLst>
                                </p:cTn>
                              </p:par>
                              <p:par>
                                <p:cTn id="202" presetID="10" presetClass="entr" presetSubtype="0" fill="hold" nodeType="withEffect">
                                  <p:stCondLst>
                                    <p:cond delay="0"/>
                                  </p:stCondLst>
                                  <p:childTnLst>
                                    <p:set>
                                      <p:cBhvr>
                                        <p:cTn id="203" dur="1" fill="hold">
                                          <p:stCondLst>
                                            <p:cond delay="0"/>
                                          </p:stCondLst>
                                        </p:cTn>
                                        <p:tgtEl>
                                          <p:spTgt spid="81"/>
                                        </p:tgtEl>
                                        <p:attrNameLst>
                                          <p:attrName>style.visibility</p:attrName>
                                        </p:attrNameLst>
                                      </p:cBhvr>
                                      <p:to>
                                        <p:strVal val="visible"/>
                                      </p:to>
                                    </p:set>
                                    <p:animEffect transition="in" filter="fade">
                                      <p:cBhvr>
                                        <p:cTn id="204" dur="500"/>
                                        <p:tgtEl>
                                          <p:spTgt spid="81"/>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82"/>
                                        </p:tgtEl>
                                        <p:attrNameLst>
                                          <p:attrName>style.visibility</p:attrName>
                                        </p:attrNameLst>
                                      </p:cBhvr>
                                      <p:to>
                                        <p:strVal val="visible"/>
                                      </p:to>
                                    </p:set>
                                    <p:animEffect transition="in" filter="fade">
                                      <p:cBhvr>
                                        <p:cTn id="20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 grpId="0" animBg="1"/>
      <p:bldP spid="6" grpId="0" animBg="1"/>
      <p:bldP spid="5" grpId="0" animBg="1"/>
      <p:bldP spid="4" grpId="0" animBg="1"/>
      <p:bldP spid="15" grpId="0"/>
      <p:bldP spid="16" grpId="0"/>
      <p:bldP spid="17" grpId="0"/>
      <p:bldP spid="18" grpId="0"/>
      <p:bldP spid="23" grpId="0" animBg="1"/>
      <p:bldP spid="24" grpId="0" animBg="1"/>
      <p:bldP spid="26" grpId="0" animBg="1"/>
      <p:bldP spid="27" grpId="0"/>
      <p:bldP spid="30" grpId="0"/>
      <p:bldP spid="31" grpId="0"/>
      <p:bldP spid="34" grpId="0"/>
      <p:bldP spid="36" grpId="0"/>
      <p:bldP spid="38" grpId="0"/>
      <p:bldP spid="40" grpId="0"/>
      <p:bldP spid="42" grpId="0"/>
      <p:bldP spid="44" grpId="0"/>
      <p:bldP spid="46" grpId="0"/>
      <p:bldP spid="56" grpId="0"/>
      <p:bldP spid="59" grpId="0"/>
      <p:bldP spid="61" grpId="0"/>
      <p:bldP spid="63" grpId="0"/>
      <p:bldP spid="65" grpId="0"/>
      <p:bldP spid="67" grpId="0"/>
      <p:bldP spid="69" grpId="0"/>
      <p:bldP spid="71" grpId="0"/>
      <p:bldP spid="73" grpId="0"/>
      <p:bldP spid="75" grpId="0"/>
      <p:bldP spid="78" grpId="0"/>
      <p:bldP spid="80" grpId="0"/>
      <p:bldP spid="82"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BBA8F67-2DBF-4778-8F97-DA79579FDDD8}"/>
              </a:ext>
            </a:extLst>
          </p:cNvPr>
          <p:cNvGrpSpPr/>
          <p:nvPr/>
        </p:nvGrpSpPr>
        <p:grpSpPr>
          <a:xfrm>
            <a:off x="588264" y="1473530"/>
            <a:ext cx="6824519" cy="3944134"/>
            <a:chOff x="8589901" y="2084038"/>
            <a:chExt cx="2610032" cy="4112568"/>
          </a:xfrm>
        </p:grpSpPr>
        <p:sp>
          <p:nvSpPr>
            <p:cNvPr id="13" name="TextBox 12">
              <a:extLst>
                <a:ext uri="{FF2B5EF4-FFF2-40B4-BE49-F238E27FC236}">
                  <a16:creationId xmlns:a16="http://schemas.microsoft.com/office/drawing/2014/main" id="{07B676B7-3EE8-445F-8E73-60E13ED48099}"/>
                </a:ext>
              </a:extLst>
            </p:cNvPr>
            <p:cNvSpPr txBox="1"/>
            <p:nvPr/>
          </p:nvSpPr>
          <p:spPr>
            <a:xfrm>
              <a:off x="9615657" y="2084038"/>
              <a:ext cx="25" cy="462125"/>
            </a:xfrm>
            <a:prstGeom prst="rect">
              <a:avLst/>
            </a:prstGeom>
            <a:noFill/>
          </p:spPr>
          <p:txBody>
            <a:bodyPr wrap="none" lIns="0" tIns="0" rIns="0" bIns="0" rtlCol="0">
              <a:spAutoFit/>
            </a:bodyPr>
            <a:lstStyle/>
            <a:p>
              <a:pPr algn="ctr" defTabSz="914344">
                <a:lnSpc>
                  <a:spcPct val="90000"/>
                </a:lnSpc>
                <a:spcAft>
                  <a:spcPts val="588"/>
                </a:spcAft>
                <a:defRPr/>
              </a:pPr>
              <a:endParaRPr lang="en-US" sz="3200">
                <a:latin typeface="Segoe UI Semibold"/>
              </a:endParaRPr>
            </a:p>
          </p:txBody>
        </p:sp>
        <p:sp>
          <p:nvSpPr>
            <p:cNvPr id="15" name="TextBox 14">
              <a:extLst>
                <a:ext uri="{FF2B5EF4-FFF2-40B4-BE49-F238E27FC236}">
                  <a16:creationId xmlns:a16="http://schemas.microsoft.com/office/drawing/2014/main" id="{B5CF8B97-7D47-4FCE-AD28-E21B31B03241}"/>
                </a:ext>
              </a:extLst>
            </p:cNvPr>
            <p:cNvSpPr txBox="1"/>
            <p:nvPr/>
          </p:nvSpPr>
          <p:spPr>
            <a:xfrm>
              <a:off x="8676205" y="3324069"/>
              <a:ext cx="1288349" cy="609748"/>
            </a:xfrm>
            <a:prstGeom prst="rect">
              <a:avLst/>
            </a:prstGeom>
            <a:noFill/>
          </p:spPr>
          <p:txBody>
            <a:bodyPr wrap="none" lIns="0" tIns="0" rIns="0" bIns="0" rtlCol="0" anchor="ctr">
              <a:spAutoFit/>
            </a:bodyPr>
            <a:lstStyle/>
            <a:p>
              <a:pPr defTabSz="1421819">
                <a:defRPr/>
              </a:pPr>
              <a:r>
                <a:rPr lang="en-US" sz="2000">
                  <a:latin typeface="Segoe UI Semibold"/>
                  <a:cs typeface="Segoe UI Light" panose="020B0502040204020203" pitchFamily="34" charset="0"/>
                </a:rPr>
                <a:t>Database Capacity</a:t>
              </a:r>
            </a:p>
            <a:p>
              <a:pPr defTabSz="914169">
                <a:defRPr/>
              </a:pPr>
              <a:r>
                <a:rPr lang="en-US" sz="1800">
                  <a:latin typeface="Segoe UI"/>
                  <a:cs typeface="Segoe UI Light" panose="020B0502040204020203" pitchFamily="34" charset="0"/>
                </a:rPr>
                <a:t>Store and manage relational data</a:t>
              </a:r>
            </a:p>
          </p:txBody>
        </p:sp>
        <p:sp>
          <p:nvSpPr>
            <p:cNvPr id="16" name="TextBox 15">
              <a:extLst>
                <a:ext uri="{FF2B5EF4-FFF2-40B4-BE49-F238E27FC236}">
                  <a16:creationId xmlns:a16="http://schemas.microsoft.com/office/drawing/2014/main" id="{3822D84E-75D3-4039-8901-44BC7D0D68F1}"/>
                </a:ext>
              </a:extLst>
            </p:cNvPr>
            <p:cNvSpPr txBox="1"/>
            <p:nvPr/>
          </p:nvSpPr>
          <p:spPr>
            <a:xfrm>
              <a:off x="8676205" y="4455462"/>
              <a:ext cx="1660333" cy="609748"/>
            </a:xfrm>
            <a:prstGeom prst="rect">
              <a:avLst/>
            </a:prstGeom>
            <a:noFill/>
          </p:spPr>
          <p:txBody>
            <a:bodyPr wrap="none" lIns="0" tIns="0" rIns="0" bIns="0" rtlCol="0" anchor="ctr">
              <a:spAutoFit/>
            </a:bodyPr>
            <a:lstStyle/>
            <a:p>
              <a:pPr defTabSz="1421819">
                <a:defRPr/>
              </a:pPr>
              <a:r>
                <a:rPr lang="en-US" sz="2000">
                  <a:latin typeface="Segoe UI Semibold"/>
                  <a:cs typeface="Segoe UI Light" panose="020B0502040204020203" pitchFamily="34" charset="0"/>
                </a:rPr>
                <a:t>File Capacity</a:t>
              </a:r>
            </a:p>
            <a:p>
              <a:pPr defTabSz="914169">
                <a:defRPr/>
              </a:pPr>
              <a:r>
                <a:rPr lang="en-US" sz="1800">
                  <a:latin typeface="Segoe UI"/>
                  <a:cs typeface="Segoe UI Light" panose="020B0502040204020203" pitchFamily="34" charset="0"/>
                </a:rPr>
                <a:t>Store attachments, files, photos and videos</a:t>
              </a:r>
            </a:p>
          </p:txBody>
        </p:sp>
        <p:sp>
          <p:nvSpPr>
            <p:cNvPr id="17" name="TextBox 16">
              <a:extLst>
                <a:ext uri="{FF2B5EF4-FFF2-40B4-BE49-F238E27FC236}">
                  <a16:creationId xmlns:a16="http://schemas.microsoft.com/office/drawing/2014/main" id="{A720C2F3-3C59-42C8-9D87-154F9A176A1A}"/>
                </a:ext>
              </a:extLst>
            </p:cNvPr>
            <p:cNvSpPr txBox="1"/>
            <p:nvPr/>
          </p:nvSpPr>
          <p:spPr>
            <a:xfrm>
              <a:off x="8676205" y="5586858"/>
              <a:ext cx="2523728" cy="609748"/>
            </a:xfrm>
            <a:prstGeom prst="rect">
              <a:avLst/>
            </a:prstGeom>
            <a:noFill/>
          </p:spPr>
          <p:txBody>
            <a:bodyPr wrap="none" lIns="0" tIns="0" rIns="0" bIns="0" rtlCol="0" anchor="ctr">
              <a:spAutoFit/>
            </a:bodyPr>
            <a:lstStyle/>
            <a:p>
              <a:pPr defTabSz="1421819">
                <a:defRPr/>
              </a:pPr>
              <a:r>
                <a:rPr lang="en-US" sz="2000">
                  <a:latin typeface="Segoe UI Semibold"/>
                  <a:cs typeface="Segoe UI Light" panose="020B0502040204020203" pitchFamily="34" charset="0"/>
                </a:rPr>
                <a:t>Log capacity</a:t>
              </a:r>
            </a:p>
            <a:p>
              <a:pPr defTabSz="914169">
                <a:defRPr/>
              </a:pPr>
              <a:r>
                <a:rPr lang="en-US" sz="1800">
                  <a:latin typeface="Segoe UI"/>
                  <a:cs typeface="Segoe UI Light" panose="020B0502040204020203" pitchFamily="34" charset="0"/>
                </a:rPr>
                <a:t>Record data changes over time for analysis &amp; reporting purposes</a:t>
              </a:r>
            </a:p>
          </p:txBody>
        </p:sp>
        <p:cxnSp>
          <p:nvCxnSpPr>
            <p:cNvPr id="18" name="Straight Connector 17">
              <a:extLst>
                <a:ext uri="{FF2B5EF4-FFF2-40B4-BE49-F238E27FC236}">
                  <a16:creationId xmlns:a16="http://schemas.microsoft.com/office/drawing/2014/main" id="{9E735E9C-CA2E-4DA1-8F48-703C0BBDC4CF}"/>
                </a:ext>
              </a:extLst>
            </p:cNvPr>
            <p:cNvCxnSpPr>
              <a:cxnSpLocks/>
            </p:cNvCxnSpPr>
            <p:nvPr/>
          </p:nvCxnSpPr>
          <p:spPr>
            <a:xfrm>
              <a:off x="8589901" y="4144869"/>
              <a:ext cx="1227667"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B9D4FB9-493C-4016-A6D4-5A54ED85CE3B}"/>
                </a:ext>
              </a:extLst>
            </p:cNvPr>
            <p:cNvCxnSpPr>
              <a:cxnSpLocks/>
            </p:cNvCxnSpPr>
            <p:nvPr/>
          </p:nvCxnSpPr>
          <p:spPr>
            <a:xfrm>
              <a:off x="8589901" y="5346988"/>
              <a:ext cx="2011636"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698F950-1D66-4B2C-8FA0-02EE96656BFD}"/>
              </a:ext>
            </a:extLst>
          </p:cNvPr>
          <p:cNvSpPr>
            <a:spLocks noGrp="1"/>
          </p:cNvSpPr>
          <p:nvPr>
            <p:ph type="title"/>
          </p:nvPr>
        </p:nvSpPr>
        <p:spPr>
          <a:xfrm>
            <a:off x="588265" y="457201"/>
            <a:ext cx="3742577" cy="553999"/>
          </a:xfrm>
        </p:spPr>
        <p:txBody>
          <a:bodyPr>
            <a:normAutofit fontScale="90000"/>
          </a:bodyPr>
          <a:lstStyle/>
          <a:p>
            <a:r>
              <a:rPr lang="en-US" dirty="0"/>
              <a:t>Microsoft </a:t>
            </a:r>
            <a:r>
              <a:rPr lang="en-US" dirty="0" err="1"/>
              <a:t>Dataverse</a:t>
            </a:r>
            <a:r>
              <a:rPr lang="en-US" dirty="0"/>
              <a:t> Data Stores</a:t>
            </a:r>
          </a:p>
        </p:txBody>
      </p:sp>
      <p:pic>
        <p:nvPicPr>
          <p:cNvPr id="51" name="Picture 50">
            <a:extLst>
              <a:ext uri="{FF2B5EF4-FFF2-40B4-BE49-F238E27FC236}">
                <a16:creationId xmlns:a16="http://schemas.microsoft.com/office/drawing/2014/main" id="{5C28B8DD-278D-4A89-96D1-81BC65231AAF}"/>
              </a:ext>
            </a:extLst>
          </p:cNvPr>
          <p:cNvPicPr>
            <a:picLocks noChangeAspect="1"/>
          </p:cNvPicPr>
          <p:nvPr/>
        </p:nvPicPr>
        <p:blipFill>
          <a:blip r:embed="rId3"/>
          <a:stretch>
            <a:fillRect/>
          </a:stretch>
        </p:blipFill>
        <p:spPr>
          <a:xfrm>
            <a:off x="7271772" y="2868906"/>
            <a:ext cx="1371600" cy="1478701"/>
          </a:xfrm>
          <a:prstGeom prst="rect">
            <a:avLst/>
          </a:prstGeom>
        </p:spPr>
      </p:pic>
      <p:pic>
        <p:nvPicPr>
          <p:cNvPr id="54" name="Picture 53">
            <a:extLst>
              <a:ext uri="{FF2B5EF4-FFF2-40B4-BE49-F238E27FC236}">
                <a16:creationId xmlns:a16="http://schemas.microsoft.com/office/drawing/2014/main" id="{0EFF6F86-9714-4F7A-BA29-E711D65E3D46}"/>
              </a:ext>
            </a:extLst>
          </p:cNvPr>
          <p:cNvPicPr>
            <a:picLocks noChangeAspect="1"/>
          </p:cNvPicPr>
          <p:nvPr/>
        </p:nvPicPr>
        <p:blipFill>
          <a:blip r:embed="rId4"/>
          <a:stretch>
            <a:fillRect/>
          </a:stretch>
        </p:blipFill>
        <p:spPr>
          <a:xfrm>
            <a:off x="4819803" y="211956"/>
            <a:ext cx="1287363" cy="1828800"/>
          </a:xfrm>
          <a:prstGeom prst="rect">
            <a:avLst/>
          </a:prstGeom>
        </p:spPr>
      </p:pic>
      <p:pic>
        <p:nvPicPr>
          <p:cNvPr id="55" name="Picture 54">
            <a:extLst>
              <a:ext uri="{FF2B5EF4-FFF2-40B4-BE49-F238E27FC236}">
                <a16:creationId xmlns:a16="http://schemas.microsoft.com/office/drawing/2014/main" id="{02EBFAEF-BBF8-42B3-8FB8-0F41A4D7B981}"/>
              </a:ext>
            </a:extLst>
          </p:cNvPr>
          <p:cNvPicPr>
            <a:picLocks noChangeAspect="1"/>
          </p:cNvPicPr>
          <p:nvPr/>
        </p:nvPicPr>
        <p:blipFill>
          <a:blip r:embed="rId5"/>
          <a:stretch>
            <a:fillRect/>
          </a:stretch>
        </p:blipFill>
        <p:spPr>
          <a:xfrm>
            <a:off x="6184373" y="1695714"/>
            <a:ext cx="1213171" cy="1551835"/>
          </a:xfrm>
          <a:prstGeom prst="rect">
            <a:avLst/>
          </a:prstGeom>
        </p:spPr>
      </p:pic>
      <p:pic>
        <p:nvPicPr>
          <p:cNvPr id="57" name="Picture 56">
            <a:extLst>
              <a:ext uri="{FF2B5EF4-FFF2-40B4-BE49-F238E27FC236}">
                <a16:creationId xmlns:a16="http://schemas.microsoft.com/office/drawing/2014/main" id="{4BB4DD98-A966-4945-B2D3-0F6D1F66DAAB}"/>
              </a:ext>
            </a:extLst>
          </p:cNvPr>
          <p:cNvPicPr>
            <a:picLocks noChangeAspect="1"/>
          </p:cNvPicPr>
          <p:nvPr/>
        </p:nvPicPr>
        <p:blipFill>
          <a:blip r:embed="rId6"/>
          <a:stretch>
            <a:fillRect/>
          </a:stretch>
        </p:blipFill>
        <p:spPr>
          <a:xfrm>
            <a:off x="8541476" y="3951944"/>
            <a:ext cx="1429693" cy="1568855"/>
          </a:xfrm>
          <a:prstGeom prst="rect">
            <a:avLst/>
          </a:prstGeom>
        </p:spPr>
      </p:pic>
    </p:spTree>
    <p:extLst>
      <p:ext uri="{BB962C8B-B14F-4D97-AF65-F5344CB8AC3E}">
        <p14:creationId xmlns:p14="http://schemas.microsoft.com/office/powerpoint/2010/main" val="396722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2B1766-79DA-4720-A4D1-C98F018BC2F8}"/>
              </a:ext>
            </a:extLst>
          </p:cNvPr>
          <p:cNvSpPr>
            <a:spLocks noGrp="1"/>
          </p:cNvSpPr>
          <p:nvPr>
            <p:ph type="title"/>
          </p:nvPr>
        </p:nvSpPr>
        <p:spPr>
          <a:xfrm>
            <a:off x="449581" y="32432"/>
            <a:ext cx="10515451" cy="553998"/>
          </a:xfrm>
        </p:spPr>
        <p:txBody>
          <a:bodyPr/>
          <a:lstStyle/>
          <a:p>
            <a:r>
              <a:rPr lang="en-US"/>
              <a:t>Application API</a:t>
            </a:r>
          </a:p>
        </p:txBody>
      </p:sp>
      <p:sp>
        <p:nvSpPr>
          <p:cNvPr id="2" name="Rectangle 1">
            <a:extLst>
              <a:ext uri="{FF2B5EF4-FFF2-40B4-BE49-F238E27FC236}">
                <a16:creationId xmlns:a16="http://schemas.microsoft.com/office/drawing/2014/main" id="{7F0B3152-2020-4F84-B5F9-8C4066AB119E}"/>
              </a:ext>
            </a:extLst>
          </p:cNvPr>
          <p:cNvSpPr/>
          <p:nvPr/>
        </p:nvSpPr>
        <p:spPr bwMode="auto">
          <a:xfrm>
            <a:off x="584838" y="993098"/>
            <a:ext cx="2597967" cy="448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OData </a:t>
            </a:r>
          </a:p>
        </p:txBody>
      </p:sp>
      <p:sp>
        <p:nvSpPr>
          <p:cNvPr id="4" name="Rectangle 3">
            <a:extLst>
              <a:ext uri="{FF2B5EF4-FFF2-40B4-BE49-F238E27FC236}">
                <a16:creationId xmlns:a16="http://schemas.microsoft.com/office/drawing/2014/main" id="{030FF9E3-CCDD-4610-9CB9-065B364F4D5F}"/>
              </a:ext>
            </a:extLst>
          </p:cNvPr>
          <p:cNvSpPr/>
          <p:nvPr/>
        </p:nvSpPr>
        <p:spPr bwMode="auto">
          <a:xfrm>
            <a:off x="584838" y="2476819"/>
            <a:ext cx="5378473" cy="4153852"/>
          </a:xfrm>
          <a:prstGeom prst="rect">
            <a:avLst/>
          </a:prstGeom>
          <a:noFill/>
          <a:ln w="285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b" anchorCtr="0" forceAA="0" compatLnSpc="1">
            <a:prstTxWarp prst="textNoShape">
              <a:avLst/>
            </a:prstTxWarp>
            <a:noAutofit/>
          </a:bodyPr>
          <a:lstStyle/>
          <a:p>
            <a:pPr algn="ctr" defTabSz="914113" fontAlgn="base">
              <a:lnSpc>
                <a:spcPct val="90000"/>
              </a:lnSpc>
              <a:spcBef>
                <a:spcPct val="0"/>
              </a:spcBef>
              <a:spcAft>
                <a:spcPct val="0"/>
              </a:spcAft>
              <a:defRPr/>
            </a:pPr>
            <a:r>
              <a:rPr lang="en-US" sz="1731">
                <a:solidFill>
                  <a:srgbClr val="0078D7"/>
                </a:solidFill>
                <a:latin typeface="Calibri" panose="020F0502020204030204"/>
                <a:ea typeface="Segoe UI" pitchFamily="34" charset="0"/>
                <a:cs typeface="Segoe UI" pitchFamily="34" charset="0"/>
              </a:rPr>
              <a:t>Event Pipeline</a:t>
            </a:r>
          </a:p>
        </p:txBody>
      </p:sp>
      <p:sp>
        <p:nvSpPr>
          <p:cNvPr id="10" name="Rectangle 9">
            <a:extLst>
              <a:ext uri="{FF2B5EF4-FFF2-40B4-BE49-F238E27FC236}">
                <a16:creationId xmlns:a16="http://schemas.microsoft.com/office/drawing/2014/main" id="{EBA13AE6-0FB0-41EE-B183-CECCBAA53E53}"/>
              </a:ext>
            </a:extLst>
          </p:cNvPr>
          <p:cNvSpPr/>
          <p:nvPr/>
        </p:nvSpPr>
        <p:spPr bwMode="auto">
          <a:xfrm>
            <a:off x="1033043" y="1796719"/>
            <a:ext cx="4482060" cy="448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API Service</a:t>
            </a:r>
          </a:p>
        </p:txBody>
      </p:sp>
      <p:sp>
        <p:nvSpPr>
          <p:cNvPr id="11" name="Rectangle 10">
            <a:extLst>
              <a:ext uri="{FF2B5EF4-FFF2-40B4-BE49-F238E27FC236}">
                <a16:creationId xmlns:a16="http://schemas.microsoft.com/office/drawing/2014/main" id="{45EA0024-5599-46B9-8116-19055579674D}"/>
              </a:ext>
            </a:extLst>
          </p:cNvPr>
          <p:cNvSpPr/>
          <p:nvPr/>
        </p:nvSpPr>
        <p:spPr bwMode="auto">
          <a:xfrm>
            <a:off x="1033043" y="2626773"/>
            <a:ext cx="4482060" cy="448206"/>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Calibri" panose="020F0502020204030204"/>
                <a:ea typeface="Segoe UI" pitchFamily="34" charset="0"/>
                <a:cs typeface="Segoe UI" pitchFamily="34" charset="0"/>
              </a:rPr>
              <a:t>Validation Handlers</a:t>
            </a:r>
          </a:p>
        </p:txBody>
      </p:sp>
      <p:sp>
        <p:nvSpPr>
          <p:cNvPr id="6" name="Right Triangle 5">
            <a:extLst>
              <a:ext uri="{FF2B5EF4-FFF2-40B4-BE49-F238E27FC236}">
                <a16:creationId xmlns:a16="http://schemas.microsoft.com/office/drawing/2014/main" id="{2EB79450-CE61-41D9-8551-91F0EFD07C50}"/>
              </a:ext>
            </a:extLst>
          </p:cNvPr>
          <p:cNvSpPr/>
          <p:nvPr/>
        </p:nvSpPr>
        <p:spPr bwMode="auto">
          <a:xfrm rot="18900000">
            <a:off x="1659718" y="1215538"/>
            <a:ext cx="448206" cy="448206"/>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5" name="Content Placeholder 21">
            <a:extLst>
              <a:ext uri="{FF2B5EF4-FFF2-40B4-BE49-F238E27FC236}">
                <a16:creationId xmlns:a16="http://schemas.microsoft.com/office/drawing/2014/main" id="{66F80132-180A-47E0-9F55-E84B1E21850A}"/>
              </a:ext>
            </a:extLst>
          </p:cNvPr>
          <p:cNvSpPr txBox="1">
            <a:spLocks/>
          </p:cNvSpPr>
          <p:nvPr/>
        </p:nvSpPr>
        <p:spPr>
          <a:xfrm>
            <a:off x="5626040" y="1742634"/>
            <a:ext cx="5423768" cy="54472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11">
              <a:buNone/>
              <a:defRPr/>
            </a:pPr>
            <a:endParaRPr lang="en-US" sz="3100">
              <a:solidFill>
                <a:prstClr val="black"/>
              </a:solidFill>
              <a:latin typeface="Calibri" panose="020F0502020204030204"/>
            </a:endParaRPr>
          </a:p>
        </p:txBody>
      </p:sp>
      <p:sp>
        <p:nvSpPr>
          <p:cNvPr id="32" name="Rectangle 31">
            <a:extLst>
              <a:ext uri="{FF2B5EF4-FFF2-40B4-BE49-F238E27FC236}">
                <a16:creationId xmlns:a16="http://schemas.microsoft.com/office/drawing/2014/main" id="{764E6470-761E-4877-8535-DF0984BC35E3}"/>
              </a:ext>
            </a:extLst>
          </p:cNvPr>
          <p:cNvSpPr/>
          <p:nvPr/>
        </p:nvSpPr>
        <p:spPr bwMode="auto">
          <a:xfrm>
            <a:off x="3361513" y="995682"/>
            <a:ext cx="2596859" cy="448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Calibri" panose="020F0502020204030204"/>
                <a:ea typeface="Segoe UI" pitchFamily="34" charset="0"/>
                <a:cs typeface="Segoe UI" pitchFamily="34" charset="0"/>
              </a:rPr>
              <a:t>WS* (SOAP) </a:t>
            </a:r>
          </a:p>
        </p:txBody>
      </p:sp>
      <p:sp>
        <p:nvSpPr>
          <p:cNvPr id="33" name="Right Triangle 32">
            <a:extLst>
              <a:ext uri="{FF2B5EF4-FFF2-40B4-BE49-F238E27FC236}">
                <a16:creationId xmlns:a16="http://schemas.microsoft.com/office/drawing/2014/main" id="{822F0597-3FDE-48AB-9919-FC1E22D3538B}"/>
              </a:ext>
            </a:extLst>
          </p:cNvPr>
          <p:cNvSpPr/>
          <p:nvPr/>
        </p:nvSpPr>
        <p:spPr bwMode="auto">
          <a:xfrm rot="18900000">
            <a:off x="4435839" y="1217985"/>
            <a:ext cx="448206" cy="448206"/>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B60B3E92-E6DF-4870-8097-1D26E020A185}"/>
              </a:ext>
            </a:extLst>
          </p:cNvPr>
          <p:cNvCxnSpPr/>
          <p:nvPr/>
        </p:nvCxnSpPr>
        <p:spPr>
          <a:xfrm>
            <a:off x="712698" y="3457125"/>
            <a:ext cx="5175912"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75B9C2B-FA66-422D-A74F-D0A3F397319C}"/>
              </a:ext>
            </a:extLst>
          </p:cNvPr>
          <p:cNvSpPr txBox="1"/>
          <p:nvPr/>
        </p:nvSpPr>
        <p:spPr>
          <a:xfrm>
            <a:off x="637998" y="3159919"/>
            <a:ext cx="1436847" cy="312069"/>
          </a:xfrm>
          <a:prstGeom prst="rect">
            <a:avLst/>
          </a:prstGeom>
          <a:noFill/>
        </p:spPr>
        <p:txBody>
          <a:bodyPr wrap="none" rtlCol="0">
            <a:spAutoFit/>
          </a:bodyPr>
          <a:lstStyle/>
          <a:p>
            <a:pPr defTabSz="914411">
              <a:defRPr/>
            </a:pPr>
            <a:r>
              <a:rPr lang="en-US" sz="1400">
                <a:solidFill>
                  <a:prstClr val="black"/>
                </a:solidFill>
                <a:latin typeface="Calibri" panose="020F0502020204030204"/>
              </a:rPr>
              <a:t>Transaction Start</a:t>
            </a:r>
          </a:p>
        </p:txBody>
      </p:sp>
      <p:sp>
        <p:nvSpPr>
          <p:cNvPr id="36" name="Rectangle 35">
            <a:extLst>
              <a:ext uri="{FF2B5EF4-FFF2-40B4-BE49-F238E27FC236}">
                <a16:creationId xmlns:a16="http://schemas.microsoft.com/office/drawing/2014/main" id="{48A6A554-E9EC-4DE3-8867-70B60C3D454F}"/>
              </a:ext>
            </a:extLst>
          </p:cNvPr>
          <p:cNvSpPr/>
          <p:nvPr/>
        </p:nvSpPr>
        <p:spPr bwMode="auto">
          <a:xfrm>
            <a:off x="1033043" y="3561183"/>
            <a:ext cx="4482060" cy="448206"/>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Pre-Operation Handlers</a:t>
            </a:r>
          </a:p>
        </p:txBody>
      </p:sp>
      <p:sp>
        <p:nvSpPr>
          <p:cNvPr id="37" name="Rectangle 36">
            <a:extLst>
              <a:ext uri="{FF2B5EF4-FFF2-40B4-BE49-F238E27FC236}">
                <a16:creationId xmlns:a16="http://schemas.microsoft.com/office/drawing/2014/main" id="{F6A12550-D678-441F-97C1-ACCC039F4576}"/>
              </a:ext>
            </a:extLst>
          </p:cNvPr>
          <p:cNvSpPr/>
          <p:nvPr/>
        </p:nvSpPr>
        <p:spPr bwMode="auto">
          <a:xfrm>
            <a:off x="1033043" y="4164616"/>
            <a:ext cx="4482060" cy="448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Database Operation</a:t>
            </a:r>
          </a:p>
        </p:txBody>
      </p:sp>
      <p:sp>
        <p:nvSpPr>
          <p:cNvPr id="38" name="Rectangle 37">
            <a:extLst>
              <a:ext uri="{FF2B5EF4-FFF2-40B4-BE49-F238E27FC236}">
                <a16:creationId xmlns:a16="http://schemas.microsoft.com/office/drawing/2014/main" id="{521B227D-D029-4E85-9B5C-22A8B86946D9}"/>
              </a:ext>
            </a:extLst>
          </p:cNvPr>
          <p:cNvSpPr/>
          <p:nvPr/>
        </p:nvSpPr>
        <p:spPr bwMode="auto">
          <a:xfrm>
            <a:off x="1033043" y="4735064"/>
            <a:ext cx="4482060" cy="448206"/>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Post-Operation Handlers</a:t>
            </a:r>
          </a:p>
        </p:txBody>
      </p:sp>
      <p:cxnSp>
        <p:nvCxnSpPr>
          <p:cNvPr id="39" name="Straight Connector 38">
            <a:extLst>
              <a:ext uri="{FF2B5EF4-FFF2-40B4-BE49-F238E27FC236}">
                <a16:creationId xmlns:a16="http://schemas.microsoft.com/office/drawing/2014/main" id="{87EFD771-50F0-4EE4-9F34-A1F6145F47D0}"/>
              </a:ext>
            </a:extLst>
          </p:cNvPr>
          <p:cNvCxnSpPr/>
          <p:nvPr/>
        </p:nvCxnSpPr>
        <p:spPr>
          <a:xfrm>
            <a:off x="712698" y="5307842"/>
            <a:ext cx="5175912" cy="0"/>
          </a:xfrm>
          <a:prstGeom prst="line">
            <a:avLst/>
          </a:prstGeom>
          <a:ln w="38100"/>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68C358A7-687E-4A6B-B010-7B090C2F12B4}"/>
              </a:ext>
            </a:extLst>
          </p:cNvPr>
          <p:cNvSpPr txBox="1"/>
          <p:nvPr/>
        </p:nvSpPr>
        <p:spPr>
          <a:xfrm>
            <a:off x="712697" y="5318408"/>
            <a:ext cx="1363752" cy="312069"/>
          </a:xfrm>
          <a:prstGeom prst="rect">
            <a:avLst/>
          </a:prstGeom>
          <a:noFill/>
        </p:spPr>
        <p:txBody>
          <a:bodyPr wrap="none" rtlCol="0">
            <a:spAutoFit/>
          </a:bodyPr>
          <a:lstStyle/>
          <a:p>
            <a:pPr defTabSz="914411">
              <a:defRPr/>
            </a:pPr>
            <a:r>
              <a:rPr lang="en-US" sz="1400">
                <a:solidFill>
                  <a:prstClr val="black"/>
                </a:solidFill>
                <a:latin typeface="Calibri" panose="020F0502020204030204"/>
              </a:rPr>
              <a:t>Transaction End</a:t>
            </a:r>
          </a:p>
        </p:txBody>
      </p:sp>
      <p:sp>
        <p:nvSpPr>
          <p:cNvPr id="41" name="Rectangle 40">
            <a:extLst>
              <a:ext uri="{FF2B5EF4-FFF2-40B4-BE49-F238E27FC236}">
                <a16:creationId xmlns:a16="http://schemas.microsoft.com/office/drawing/2014/main" id="{92C9A171-9A9F-4C18-9DFD-217CED5CA792}"/>
              </a:ext>
            </a:extLst>
          </p:cNvPr>
          <p:cNvSpPr/>
          <p:nvPr/>
        </p:nvSpPr>
        <p:spPr bwMode="auto">
          <a:xfrm>
            <a:off x="1033043" y="5645753"/>
            <a:ext cx="4482060" cy="448206"/>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Async Handlers</a:t>
            </a:r>
          </a:p>
        </p:txBody>
      </p:sp>
      <p:sp>
        <p:nvSpPr>
          <p:cNvPr id="43" name="Right Triangle 42">
            <a:extLst>
              <a:ext uri="{FF2B5EF4-FFF2-40B4-BE49-F238E27FC236}">
                <a16:creationId xmlns:a16="http://schemas.microsoft.com/office/drawing/2014/main" id="{5820A094-4812-4DE1-969E-10D0F4FCB0F6}"/>
              </a:ext>
            </a:extLst>
          </p:cNvPr>
          <p:cNvSpPr/>
          <p:nvPr/>
        </p:nvSpPr>
        <p:spPr bwMode="auto">
          <a:xfrm rot="18900000">
            <a:off x="3076552" y="1921238"/>
            <a:ext cx="448206" cy="448206"/>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4" name="Rectangle 2">
            <a:extLst>
              <a:ext uri="{FF2B5EF4-FFF2-40B4-BE49-F238E27FC236}">
                <a16:creationId xmlns:a16="http://schemas.microsoft.com/office/drawing/2014/main" id="{790B62CA-9241-4E44-ADE7-3C33C9DD07D3}"/>
              </a:ext>
            </a:extLst>
          </p:cNvPr>
          <p:cNvSpPr/>
          <p:nvPr/>
        </p:nvSpPr>
        <p:spPr bwMode="auto">
          <a:xfrm>
            <a:off x="8175281" y="-31021"/>
            <a:ext cx="3949958" cy="6856589"/>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447787" tIns="268672" rIns="447787" bIns="143289" numCol="1" spcCol="0" rtlCol="0" fromWordArt="0" anchor="t" anchorCtr="0" forceAA="0" compatLnSpc="1">
            <a:prstTxWarp prst="textNoShape">
              <a:avLst/>
            </a:prstTxWarp>
            <a:noAutofit/>
          </a:bodyPr>
          <a:lstStyle/>
          <a:p>
            <a:pPr defTabSz="913696">
              <a:lnSpc>
                <a:spcPct val="150000"/>
              </a:lnSpc>
              <a:defRPr/>
            </a:pPr>
            <a:endParaRPr lang="en-US" sz="1567" kern="0" cap="all">
              <a:solidFill>
                <a:srgbClr val="505050">
                  <a:lumMod val="50000"/>
                  <a:lumOff val="50000"/>
                </a:srgbClr>
              </a:soli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FB8F29B-C319-4026-BBB3-BB052E2BE242}"/>
              </a:ext>
            </a:extLst>
          </p:cNvPr>
          <p:cNvSpPr txBox="1"/>
          <p:nvPr/>
        </p:nvSpPr>
        <p:spPr>
          <a:xfrm>
            <a:off x="8610061" y="576457"/>
            <a:ext cx="2899360" cy="5539978"/>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solidFill>
                  <a:schemeClr val="bg1"/>
                </a:solidFill>
              </a:rPr>
              <a:t>Multi-tenant metadata  driven APIs</a:t>
            </a:r>
            <a:br>
              <a:rPr lang="en-US" sz="2000" dirty="0">
                <a:solidFill>
                  <a:schemeClr val="bg1"/>
                </a:solidFill>
              </a:rPr>
            </a:br>
            <a:endParaRPr lang="en-US" sz="2000" dirty="0">
              <a:solidFill>
                <a:schemeClr val="bg1"/>
              </a:solidFill>
            </a:endParaRPr>
          </a:p>
          <a:p>
            <a:pPr marL="342900" indent="-342900" algn="l">
              <a:buFont typeface="Arial" panose="020B0604020202020204" pitchFamily="34" charset="0"/>
              <a:buChar char="•"/>
            </a:pPr>
            <a:r>
              <a:rPr lang="en-US" sz="2000" dirty="0">
                <a:solidFill>
                  <a:schemeClr val="bg1"/>
                </a:solidFill>
              </a:rPr>
              <a:t>Execution of named APIs made up of a sequence of dynamically discovered plugins</a:t>
            </a:r>
            <a:br>
              <a:rPr lang="en-US" sz="2000" dirty="0">
                <a:solidFill>
                  <a:schemeClr val="bg1"/>
                </a:solidFill>
              </a:rPr>
            </a:br>
            <a:endParaRPr lang="en-US" sz="2000" dirty="0">
              <a:solidFill>
                <a:schemeClr val="bg1"/>
              </a:solidFill>
            </a:endParaRPr>
          </a:p>
          <a:p>
            <a:pPr marL="342900" indent="-342900" algn="l">
              <a:buFont typeface="Arial" panose="020B0604020202020204" pitchFamily="34" charset="0"/>
              <a:buChar char="•"/>
            </a:pPr>
            <a:r>
              <a:rPr lang="en-US" sz="2000" dirty="0">
                <a:solidFill>
                  <a:schemeClr val="bg1"/>
                </a:solidFill>
              </a:rPr>
              <a:t>APIs can be modified with custom business logic via custom plugins by customer</a:t>
            </a:r>
            <a:br>
              <a:rPr lang="en-US" sz="2000" dirty="0">
                <a:solidFill>
                  <a:schemeClr val="bg1"/>
                </a:solidFill>
              </a:rPr>
            </a:br>
            <a:endParaRPr lang="en-US" sz="2000" dirty="0">
              <a:solidFill>
                <a:schemeClr val="bg1"/>
              </a:solidFill>
            </a:endParaRPr>
          </a:p>
          <a:p>
            <a:pPr marL="342900" indent="-342900" algn="l">
              <a:buFont typeface="Arial" panose="020B0604020202020204" pitchFamily="34" charset="0"/>
              <a:buChar char="•"/>
            </a:pPr>
            <a:r>
              <a:rPr lang="en-US" sz="2000" dirty="0">
                <a:solidFill>
                  <a:schemeClr val="bg1"/>
                </a:solidFill>
              </a:rPr>
              <a:t>Custom logic can be executed synchronous or asynchronous</a:t>
            </a:r>
          </a:p>
          <a:p>
            <a:pPr marL="342900" indent="-342900" algn="l">
              <a:buFont typeface="Arial" panose="020B0604020202020204" pitchFamily="34" charset="0"/>
              <a:buChar char="•"/>
            </a:pPr>
            <a:endParaRPr lang="en-US" sz="2000" dirty="0" err="1">
              <a:solidFill>
                <a:schemeClr val="bg1"/>
              </a:solidFill>
            </a:endParaRPr>
          </a:p>
        </p:txBody>
      </p:sp>
      <p:pic>
        <p:nvPicPr>
          <p:cNvPr id="24" name="Picture 23">
            <a:extLst>
              <a:ext uri="{FF2B5EF4-FFF2-40B4-BE49-F238E27FC236}">
                <a16:creationId xmlns:a16="http://schemas.microsoft.com/office/drawing/2014/main" id="{B22D43FF-FA49-4383-808D-E59BC9586A0B}"/>
              </a:ext>
            </a:extLst>
          </p:cNvPr>
          <p:cNvPicPr>
            <a:picLocks noChangeAspect="1"/>
          </p:cNvPicPr>
          <p:nvPr/>
        </p:nvPicPr>
        <p:blipFill>
          <a:blip r:embed="rId3"/>
          <a:stretch>
            <a:fillRect/>
          </a:stretch>
        </p:blipFill>
        <p:spPr>
          <a:xfrm>
            <a:off x="-3388399" y="576457"/>
            <a:ext cx="3520716" cy="4548837"/>
          </a:xfrm>
          <a:prstGeom prst="rect">
            <a:avLst/>
          </a:prstGeom>
        </p:spPr>
      </p:pic>
    </p:spTree>
    <p:extLst>
      <p:ext uri="{BB962C8B-B14F-4D97-AF65-F5344CB8AC3E}">
        <p14:creationId xmlns:p14="http://schemas.microsoft.com/office/powerpoint/2010/main" val="21800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p:cNvGraphicFramePr>
          <p:nvPr>
            <p:custDataLst>
              <p:tags r:id="rId2"/>
            </p:custDataLst>
          </p:nvPr>
        </p:nvGraphicFramePr>
        <p:xfrm>
          <a:off x="3177" y="1589"/>
          <a:ext cx="1587" cy="1587"/>
        </p:xfrm>
        <a:graphic>
          <a:graphicData uri="http://schemas.openxmlformats.org/presentationml/2006/ole">
            <mc:AlternateContent xmlns:mc="http://schemas.openxmlformats.org/markup-compatibility/2006">
              <mc:Choice xmlns:v="urn:schemas-microsoft-com:vml" Requires="v">
                <p:oleObj spid="_x0000_s2051" name="think-cell Slide" r:id="rId21" imgW="270" imgH="270" progId="TCLayout.ActiveDocument.1">
                  <p:embed/>
                </p:oleObj>
              </mc:Choice>
              <mc:Fallback>
                <p:oleObj name="think-cell Slide" r:id="rId21" imgW="270" imgH="270" progId="TCLayout.ActiveDocument.1">
                  <p:embed/>
                  <p:pic>
                    <p:nvPicPr>
                      <p:cNvPr id="40" name="Object 39" hidden="1"/>
                      <p:cNvPicPr/>
                      <p:nvPr/>
                    </p:nvPicPr>
                    <p:blipFill>
                      <a:blip r:embed="rId22"/>
                      <a:stretch>
                        <a:fillRect/>
                      </a:stretch>
                    </p:blipFill>
                    <p:spPr>
                      <a:xfrm>
                        <a:off x="3177" y="1589"/>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cs typeface="Segoe UI"/>
              </a:rPr>
              <a:t>How should custom logic be performed?</a:t>
            </a:r>
          </a:p>
        </p:txBody>
      </p:sp>
      <p:sp>
        <p:nvSpPr>
          <p:cNvPr id="4" name="Rectangle 3"/>
          <p:cNvSpPr/>
          <p:nvPr>
            <p:custDataLst>
              <p:tags r:id="rId4"/>
            </p:custDataLst>
          </p:nvPr>
        </p:nvSpPr>
        <p:spPr bwMode="auto">
          <a:xfrm>
            <a:off x="4080103" y="1436238"/>
            <a:ext cx="7703910" cy="2490407"/>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defTabSz="913939" fontAlgn="base">
              <a:spcBef>
                <a:spcPts val="600"/>
              </a:spcBef>
            </a:pPr>
            <a:endParaRPr lang="en-US" sz="2800" dirty="0">
              <a:solidFill>
                <a:schemeClr val="accent2"/>
              </a:solidFill>
              <a:cs typeface="Segoe UI" pitchFamily="34" charset="0"/>
            </a:endParaRPr>
          </a:p>
        </p:txBody>
      </p:sp>
      <p:sp>
        <p:nvSpPr>
          <p:cNvPr id="5" name="Rectangle 4"/>
          <p:cNvSpPr/>
          <p:nvPr>
            <p:custDataLst>
              <p:tags r:id="rId5"/>
            </p:custDataLst>
          </p:nvPr>
        </p:nvSpPr>
        <p:spPr bwMode="auto">
          <a:xfrm>
            <a:off x="4080103" y="4033992"/>
            <a:ext cx="7703910" cy="2490407"/>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defTabSz="913939" fontAlgn="base">
              <a:spcBef>
                <a:spcPts val="600"/>
              </a:spcBef>
            </a:pPr>
            <a:endParaRPr lang="en-US" sz="2800" dirty="0">
              <a:solidFill>
                <a:schemeClr val="accent2"/>
              </a:solidFill>
              <a:cs typeface="Segoe UI" pitchFamily="34" charset="0"/>
            </a:endParaRPr>
          </a:p>
        </p:txBody>
      </p:sp>
      <p:sp>
        <p:nvSpPr>
          <p:cNvPr id="7" name="Pentagon 6"/>
          <p:cNvSpPr/>
          <p:nvPr>
            <p:custDataLst>
              <p:tags r:id="rId6"/>
            </p:custDataLst>
          </p:nvPr>
        </p:nvSpPr>
        <p:spPr bwMode="auto">
          <a:xfrm>
            <a:off x="4924180" y="1610993"/>
            <a:ext cx="5084340" cy="628681"/>
          </a:xfrm>
          <a:prstGeom prst="homePlate">
            <a:avLst/>
          </a:prstGeom>
          <a:solidFill>
            <a:schemeClr val="bg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11"/>
          <p:cNvSpPr/>
          <p:nvPr>
            <p:custDataLst>
              <p:tags r:id="rId7"/>
            </p:custDataLst>
          </p:nvPr>
        </p:nvSpPr>
        <p:spPr>
          <a:xfrm>
            <a:off x="495365" y="1449386"/>
            <a:ext cx="3584738" cy="2490408"/>
          </a:xfrm>
          <a:prstGeom prst="rect">
            <a:avLst/>
          </a:prstGeom>
          <a:solidFill>
            <a:schemeClr val="accent2"/>
          </a:solidFill>
        </p:spPr>
        <p:txBody>
          <a:bodyPr wrap="square" anchor="ctr">
            <a:noAutofit/>
          </a:bodyPr>
          <a:lstStyle/>
          <a:p>
            <a:pPr algn="ctr" defTabSz="913939" fontAlgn="base">
              <a:spcBef>
                <a:spcPts val="600"/>
              </a:spcBef>
            </a:pPr>
            <a:r>
              <a:rPr lang="en-US" sz="3600" dirty="0">
                <a:solidFill>
                  <a:schemeClr val="bg1"/>
                </a:solidFill>
                <a:cs typeface="Segoe UI" pitchFamily="34" charset="0"/>
              </a:rPr>
              <a:t>Synchronous </a:t>
            </a:r>
          </a:p>
        </p:txBody>
      </p:sp>
      <p:sp>
        <p:nvSpPr>
          <p:cNvPr id="13" name="Rectangle 12"/>
          <p:cNvSpPr/>
          <p:nvPr>
            <p:custDataLst>
              <p:tags r:id="rId8"/>
            </p:custDataLst>
          </p:nvPr>
        </p:nvSpPr>
        <p:spPr>
          <a:xfrm>
            <a:off x="495365" y="4033991"/>
            <a:ext cx="3584738" cy="2490408"/>
          </a:xfrm>
          <a:prstGeom prst="rect">
            <a:avLst/>
          </a:prstGeom>
          <a:solidFill>
            <a:schemeClr val="accent3"/>
          </a:solidFill>
        </p:spPr>
        <p:txBody>
          <a:bodyPr wrap="square" anchor="ctr">
            <a:noAutofit/>
          </a:bodyPr>
          <a:lstStyle/>
          <a:p>
            <a:pPr algn="ctr" defTabSz="913939" fontAlgn="base">
              <a:spcBef>
                <a:spcPts val="600"/>
              </a:spcBef>
            </a:pPr>
            <a:r>
              <a:rPr lang="en-US" sz="3600" dirty="0">
                <a:solidFill>
                  <a:schemeClr val="bg1"/>
                </a:solidFill>
                <a:cs typeface="Segoe UI" pitchFamily="34" charset="0"/>
              </a:rPr>
              <a:t>Asynchronous</a:t>
            </a:r>
          </a:p>
        </p:txBody>
      </p:sp>
      <p:cxnSp>
        <p:nvCxnSpPr>
          <p:cNvPr id="27" name="Straight Connector 26"/>
          <p:cNvCxnSpPr/>
          <p:nvPr>
            <p:custDataLst>
              <p:tags r:id="rId9"/>
            </p:custDataLst>
          </p:nvPr>
        </p:nvCxnSpPr>
        <p:spPr>
          <a:xfrm>
            <a:off x="6150645" y="2126787"/>
            <a:ext cx="0" cy="1115342"/>
          </a:xfrm>
          <a:prstGeom prst="line">
            <a:avLst/>
          </a:prstGeom>
          <a:ln w="28575">
            <a:solidFill>
              <a:schemeClr val="accent1"/>
            </a:solidFill>
            <a:prstDash val="sysDot"/>
            <a:headEnd type="none"/>
            <a:tailEnd type="oval" w="lg" len="lg"/>
          </a:ln>
        </p:spPr>
        <p:style>
          <a:lnRef idx="1">
            <a:schemeClr val="accent1"/>
          </a:lnRef>
          <a:fillRef idx="0">
            <a:schemeClr val="accent1"/>
          </a:fillRef>
          <a:effectRef idx="0">
            <a:schemeClr val="accent1"/>
          </a:effectRef>
          <a:fontRef idx="minor">
            <a:schemeClr val="tx1"/>
          </a:fontRef>
        </p:style>
      </p:cxnSp>
      <p:sp>
        <p:nvSpPr>
          <p:cNvPr id="30" name="Rectangle 29"/>
          <p:cNvSpPr/>
          <p:nvPr>
            <p:custDataLst>
              <p:tags r:id="rId10"/>
            </p:custDataLst>
          </p:nvPr>
        </p:nvSpPr>
        <p:spPr>
          <a:xfrm>
            <a:off x="5413103" y="3323454"/>
            <a:ext cx="1475084" cy="369332"/>
          </a:xfrm>
          <a:prstGeom prst="rect">
            <a:avLst/>
          </a:prstGeom>
        </p:spPr>
        <p:txBody>
          <a:bodyPr wrap="none">
            <a:spAutoFit/>
          </a:bodyPr>
          <a:lstStyle/>
          <a:p>
            <a:r>
              <a:rPr lang="en-US" sz="1800" b="1" dirty="0">
                <a:latin typeface="Segoe UI" pitchFamily="34" charset="0"/>
                <a:cs typeface="Segoe UI" pitchFamily="34" charset="0"/>
              </a:rPr>
              <a:t>Operation 1</a:t>
            </a:r>
          </a:p>
        </p:txBody>
      </p:sp>
      <p:cxnSp>
        <p:nvCxnSpPr>
          <p:cNvPr id="33" name="Straight Connector 32"/>
          <p:cNvCxnSpPr/>
          <p:nvPr>
            <p:custDataLst>
              <p:tags r:id="rId11"/>
            </p:custDataLst>
          </p:nvPr>
        </p:nvCxnSpPr>
        <p:spPr>
          <a:xfrm>
            <a:off x="7560507" y="2126787"/>
            <a:ext cx="0" cy="1115342"/>
          </a:xfrm>
          <a:prstGeom prst="line">
            <a:avLst/>
          </a:prstGeom>
          <a:ln w="28575">
            <a:solidFill>
              <a:schemeClr val="accent1"/>
            </a:solidFill>
            <a:prstDash val="sysDot"/>
            <a:headEnd type="none"/>
            <a:tailEnd type="oval" w="lg" len="lg"/>
          </a:ln>
        </p:spPr>
        <p:style>
          <a:lnRef idx="1">
            <a:schemeClr val="accent1"/>
          </a:lnRef>
          <a:fillRef idx="0">
            <a:schemeClr val="accent1"/>
          </a:fillRef>
          <a:effectRef idx="0">
            <a:schemeClr val="accent1"/>
          </a:effectRef>
          <a:fontRef idx="minor">
            <a:schemeClr val="tx1"/>
          </a:fontRef>
        </p:style>
      </p:cxnSp>
      <p:sp>
        <p:nvSpPr>
          <p:cNvPr id="35" name="Rectangle 34"/>
          <p:cNvSpPr/>
          <p:nvPr>
            <p:custDataLst>
              <p:tags r:id="rId12"/>
            </p:custDataLst>
          </p:nvPr>
        </p:nvSpPr>
        <p:spPr>
          <a:xfrm>
            <a:off x="6822965" y="3323454"/>
            <a:ext cx="1475084" cy="369332"/>
          </a:xfrm>
          <a:prstGeom prst="rect">
            <a:avLst/>
          </a:prstGeom>
        </p:spPr>
        <p:txBody>
          <a:bodyPr wrap="none">
            <a:spAutoFit/>
          </a:bodyPr>
          <a:lstStyle/>
          <a:p>
            <a:r>
              <a:rPr lang="en-US" sz="1800" b="1" dirty="0">
                <a:latin typeface="Segoe UI" pitchFamily="34" charset="0"/>
                <a:cs typeface="Segoe UI" pitchFamily="34" charset="0"/>
              </a:rPr>
              <a:t>Operation 2</a:t>
            </a:r>
          </a:p>
        </p:txBody>
      </p:sp>
      <p:cxnSp>
        <p:nvCxnSpPr>
          <p:cNvPr id="36" name="Straight Connector 35"/>
          <p:cNvCxnSpPr/>
          <p:nvPr>
            <p:custDataLst>
              <p:tags r:id="rId13"/>
            </p:custDataLst>
          </p:nvPr>
        </p:nvCxnSpPr>
        <p:spPr>
          <a:xfrm>
            <a:off x="8893295" y="2170945"/>
            <a:ext cx="0" cy="1098329"/>
          </a:xfrm>
          <a:prstGeom prst="line">
            <a:avLst/>
          </a:prstGeom>
          <a:ln w="28575">
            <a:solidFill>
              <a:schemeClr val="accent1"/>
            </a:solidFill>
            <a:prstDash val="sysDot"/>
            <a:headEnd type="none"/>
            <a:tailEnd type="oval" w="lg" len="lg"/>
          </a:ln>
        </p:spPr>
        <p:style>
          <a:lnRef idx="1">
            <a:schemeClr val="accent1"/>
          </a:lnRef>
          <a:fillRef idx="0">
            <a:schemeClr val="accent1"/>
          </a:fillRef>
          <a:effectRef idx="0">
            <a:schemeClr val="accent1"/>
          </a:effectRef>
          <a:fontRef idx="minor">
            <a:schemeClr val="tx1"/>
          </a:fontRef>
        </p:style>
      </p:cxnSp>
      <p:sp>
        <p:nvSpPr>
          <p:cNvPr id="38" name="Rectangle 37"/>
          <p:cNvSpPr/>
          <p:nvPr>
            <p:custDataLst>
              <p:tags r:id="rId14"/>
            </p:custDataLst>
          </p:nvPr>
        </p:nvSpPr>
        <p:spPr>
          <a:xfrm>
            <a:off x="8167224" y="3335620"/>
            <a:ext cx="1475084" cy="369332"/>
          </a:xfrm>
          <a:prstGeom prst="rect">
            <a:avLst/>
          </a:prstGeom>
        </p:spPr>
        <p:txBody>
          <a:bodyPr wrap="none">
            <a:spAutoFit/>
          </a:bodyPr>
          <a:lstStyle/>
          <a:p>
            <a:r>
              <a:rPr lang="en-US" sz="1800" b="1" dirty="0">
                <a:latin typeface="Segoe UI" pitchFamily="34" charset="0"/>
                <a:cs typeface="Segoe UI" pitchFamily="34" charset="0"/>
              </a:rPr>
              <a:t>Operation 3</a:t>
            </a:r>
          </a:p>
        </p:txBody>
      </p:sp>
      <p:sp>
        <p:nvSpPr>
          <p:cNvPr id="8" name="Oval 7"/>
          <p:cNvSpPr/>
          <p:nvPr>
            <p:custDataLst>
              <p:tags r:id="rId15"/>
            </p:custDataLst>
          </p:nvPr>
        </p:nvSpPr>
        <p:spPr bwMode="auto">
          <a:xfrm>
            <a:off x="5958863" y="1706405"/>
            <a:ext cx="383564" cy="383564"/>
          </a:xfrm>
          <a:prstGeom prst="ellipse">
            <a:avLst/>
          </a:prstGeom>
          <a:solidFill>
            <a:schemeClr val="accent1"/>
          </a:solidFill>
          <a:ln>
            <a:solidFill>
              <a:schemeClr val="accent1">
                <a:lumMod val="20000"/>
                <a:lumOff val="80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solidFill>
                <a:schemeClr val="accent3"/>
              </a:solidFill>
            </a:endParaRPr>
          </a:p>
        </p:txBody>
      </p:sp>
      <p:sp>
        <p:nvSpPr>
          <p:cNvPr id="9" name="Oval 8"/>
          <p:cNvSpPr/>
          <p:nvPr>
            <p:custDataLst>
              <p:tags r:id="rId16"/>
            </p:custDataLst>
          </p:nvPr>
        </p:nvSpPr>
        <p:spPr bwMode="auto">
          <a:xfrm>
            <a:off x="7368725" y="1706405"/>
            <a:ext cx="383564" cy="383564"/>
          </a:xfrm>
          <a:prstGeom prst="ellipse">
            <a:avLst/>
          </a:prstGeom>
          <a:solidFill>
            <a:schemeClr val="accent1"/>
          </a:solidFill>
          <a:ln>
            <a:solidFill>
              <a:schemeClr val="accent1">
                <a:lumMod val="20000"/>
                <a:lumOff val="80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solidFill>
                <a:schemeClr val="accent3"/>
              </a:solidFill>
            </a:endParaRPr>
          </a:p>
        </p:txBody>
      </p:sp>
      <p:sp>
        <p:nvSpPr>
          <p:cNvPr id="10" name="Oval 9"/>
          <p:cNvSpPr/>
          <p:nvPr>
            <p:custDataLst>
              <p:tags r:id="rId17"/>
            </p:custDataLst>
          </p:nvPr>
        </p:nvSpPr>
        <p:spPr bwMode="auto">
          <a:xfrm>
            <a:off x="8712984" y="1733550"/>
            <a:ext cx="383564" cy="383564"/>
          </a:xfrm>
          <a:prstGeom prst="ellipse">
            <a:avLst/>
          </a:prstGeom>
          <a:solidFill>
            <a:schemeClr val="accent1"/>
          </a:solidFill>
          <a:ln>
            <a:solidFill>
              <a:schemeClr val="accent1">
                <a:lumMod val="20000"/>
                <a:lumOff val="80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solidFill>
                <a:schemeClr val="accent3"/>
              </a:solidFill>
            </a:endParaRPr>
          </a:p>
        </p:txBody>
      </p:sp>
      <p:grpSp>
        <p:nvGrpSpPr>
          <p:cNvPr id="3" name="Group 2"/>
          <p:cNvGrpSpPr/>
          <p:nvPr/>
        </p:nvGrpSpPr>
        <p:grpSpPr>
          <a:xfrm>
            <a:off x="8035503" y="1850682"/>
            <a:ext cx="3535834" cy="4423340"/>
            <a:chOff x="7748578" y="1968769"/>
            <a:chExt cx="3535834" cy="4423340"/>
          </a:xfrm>
        </p:grpSpPr>
        <p:sp>
          <p:nvSpPr>
            <p:cNvPr id="14" name="Oval 13"/>
            <p:cNvSpPr/>
            <p:nvPr/>
          </p:nvSpPr>
          <p:spPr bwMode="auto">
            <a:xfrm>
              <a:off x="9450448" y="1968769"/>
              <a:ext cx="1833964" cy="1833962"/>
            </a:xfrm>
            <a:prstGeom prst="ellipse">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45720" tIns="45718" rIns="45720" bIns="45718" numCol="1" rtlCol="0" anchor="ctr" anchorCtr="0" compatLnSpc="1">
              <a:prstTxWarp prst="textNoShape">
                <a:avLst/>
              </a:prstTxWarp>
            </a:bodyPr>
            <a:lstStyle/>
            <a:p>
              <a:pPr algn="ctr" defTabSz="914099" fontAlgn="base">
                <a:spcBef>
                  <a:spcPct val="0"/>
                </a:spcBef>
                <a:spcAft>
                  <a:spcPct val="0"/>
                </a:spcAft>
              </a:pPr>
              <a:r>
                <a:rPr lang="en-US" sz="2400" dirty="0">
                  <a:solidFill>
                    <a:schemeClr val="bg1"/>
                  </a:solidFill>
                  <a:latin typeface="Segoe UI" pitchFamily="34" charset="0"/>
                  <a:ea typeface="Segoe UI" pitchFamily="34" charset="0"/>
                  <a:cs typeface="Segoe UI" pitchFamily="34" charset="0"/>
                </a:rPr>
                <a:t>Users </a:t>
              </a:r>
              <a:br>
                <a:rPr lang="en-US" sz="2400" dirty="0">
                  <a:solidFill>
                    <a:schemeClr val="bg1"/>
                  </a:solidFill>
                  <a:latin typeface="Segoe UI" pitchFamily="34" charset="0"/>
                  <a:ea typeface="Segoe UI" pitchFamily="34" charset="0"/>
                  <a:cs typeface="Segoe UI" pitchFamily="34" charset="0"/>
                </a:rPr>
              </a:br>
              <a:r>
                <a:rPr lang="en-US" sz="2400" dirty="0">
                  <a:solidFill>
                    <a:schemeClr val="bg1"/>
                  </a:solidFill>
                  <a:latin typeface="Segoe UI" pitchFamily="34" charset="0"/>
                  <a:ea typeface="Segoe UI" pitchFamily="34" charset="0"/>
                  <a:cs typeface="Segoe UI" pitchFamily="34" charset="0"/>
                </a:rPr>
                <a:t>See Results</a:t>
              </a:r>
            </a:p>
          </p:txBody>
        </p:sp>
        <p:sp>
          <p:nvSpPr>
            <p:cNvPr id="31" name="Rectangle 30"/>
            <p:cNvSpPr/>
            <p:nvPr/>
          </p:nvSpPr>
          <p:spPr>
            <a:xfrm>
              <a:off x="7748578" y="4683979"/>
              <a:ext cx="1475084" cy="369332"/>
            </a:xfrm>
            <a:prstGeom prst="rect">
              <a:avLst/>
            </a:prstGeom>
          </p:spPr>
          <p:txBody>
            <a:bodyPr wrap="none">
              <a:spAutoFit/>
            </a:bodyPr>
            <a:lstStyle/>
            <a:p>
              <a:r>
                <a:rPr lang="en-US" sz="1800" b="1" dirty="0">
                  <a:latin typeface="Segoe UI" pitchFamily="34" charset="0"/>
                  <a:cs typeface="Segoe UI" pitchFamily="34" charset="0"/>
                </a:rPr>
                <a:t>Operation 1</a:t>
              </a:r>
            </a:p>
          </p:txBody>
        </p:sp>
        <p:sp>
          <p:nvSpPr>
            <p:cNvPr id="32" name="Rectangle 31"/>
            <p:cNvSpPr/>
            <p:nvPr/>
          </p:nvSpPr>
          <p:spPr>
            <a:xfrm>
              <a:off x="7748578" y="5353378"/>
              <a:ext cx="1475084" cy="369332"/>
            </a:xfrm>
            <a:prstGeom prst="rect">
              <a:avLst/>
            </a:prstGeom>
          </p:spPr>
          <p:txBody>
            <a:bodyPr wrap="none">
              <a:spAutoFit/>
            </a:bodyPr>
            <a:lstStyle/>
            <a:p>
              <a:r>
                <a:rPr lang="en-US" sz="1800" b="1" dirty="0">
                  <a:latin typeface="Segoe UI" pitchFamily="34" charset="0"/>
                  <a:cs typeface="Segoe UI" pitchFamily="34" charset="0"/>
                </a:rPr>
                <a:t>Operation 2</a:t>
              </a:r>
            </a:p>
          </p:txBody>
        </p:sp>
        <p:sp>
          <p:nvSpPr>
            <p:cNvPr id="21" name="Rectangle 20"/>
            <p:cNvSpPr/>
            <p:nvPr/>
          </p:nvSpPr>
          <p:spPr>
            <a:xfrm>
              <a:off x="7748578" y="6022777"/>
              <a:ext cx="1475084" cy="369332"/>
            </a:xfrm>
            <a:prstGeom prst="rect">
              <a:avLst/>
            </a:prstGeom>
          </p:spPr>
          <p:txBody>
            <a:bodyPr wrap="none">
              <a:spAutoFit/>
            </a:bodyPr>
            <a:lstStyle/>
            <a:p>
              <a:r>
                <a:rPr lang="en-US" sz="1800" b="1" dirty="0">
                  <a:latin typeface="Segoe UI" pitchFamily="34" charset="0"/>
                  <a:cs typeface="Segoe UI" pitchFamily="34" charset="0"/>
                </a:rPr>
                <a:t>Operation 3</a:t>
              </a:r>
            </a:p>
          </p:txBody>
        </p:sp>
        <p:cxnSp>
          <p:nvCxnSpPr>
            <p:cNvPr id="46" name="Straight Connector 45"/>
            <p:cNvCxnSpPr/>
            <p:nvPr/>
          </p:nvCxnSpPr>
          <p:spPr>
            <a:xfrm flipH="1">
              <a:off x="9156543" y="4867787"/>
              <a:ext cx="2103120" cy="0"/>
            </a:xfrm>
            <a:prstGeom prst="straightConnector1">
              <a:avLst/>
            </a:prstGeom>
            <a:ln w="76200" cap="rnd">
              <a:solidFill>
                <a:schemeClr val="accent3"/>
              </a:solidFill>
              <a:prstDash val="sysDot"/>
              <a:headEnd type="oval" w="sm" len="sm"/>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45"/>
            <p:cNvCxnSpPr>
              <a:cxnSpLocks/>
            </p:cNvCxnSpPr>
            <p:nvPr/>
          </p:nvCxnSpPr>
          <p:spPr>
            <a:xfrm flipH="1">
              <a:off x="9156543" y="6220337"/>
              <a:ext cx="1512707" cy="0"/>
            </a:xfrm>
            <a:prstGeom prst="straightConnector1">
              <a:avLst/>
            </a:prstGeom>
            <a:ln w="76200" cap="rnd">
              <a:solidFill>
                <a:schemeClr val="accent3"/>
              </a:solidFill>
              <a:prstDash val="sysDot"/>
              <a:headEnd type="oval" w="sm" len="sm"/>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45"/>
            <p:cNvCxnSpPr>
              <a:cxnSpLocks/>
            </p:cNvCxnSpPr>
            <p:nvPr/>
          </p:nvCxnSpPr>
          <p:spPr>
            <a:xfrm flipH="1">
              <a:off x="9156543" y="5544062"/>
              <a:ext cx="1013943" cy="0"/>
            </a:xfrm>
            <a:prstGeom prst="straightConnector1">
              <a:avLst/>
            </a:prstGeom>
            <a:ln w="76200" cap="rnd">
              <a:solidFill>
                <a:schemeClr val="accent3"/>
              </a:solidFill>
              <a:prstDash val="sysDot"/>
              <a:headEnd type="oval" w="sm" len="sm"/>
              <a:tailEnd type="none" w="med" len="med"/>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90DE00F0-C4D6-4589-ACB2-6FFB0FC594DE}"/>
              </a:ext>
            </a:extLst>
          </p:cNvPr>
          <p:cNvSpPr/>
          <p:nvPr/>
        </p:nvSpPr>
        <p:spPr>
          <a:xfrm>
            <a:off x="4158679" y="4101400"/>
            <a:ext cx="939424" cy="646331"/>
          </a:xfrm>
          <a:prstGeom prst="rect">
            <a:avLst/>
          </a:prstGeom>
        </p:spPr>
        <p:txBody>
          <a:bodyPr wrap="none">
            <a:spAutoFit/>
          </a:bodyPr>
          <a:lstStyle/>
          <a:p>
            <a:r>
              <a:rPr lang="en-US" sz="1800" b="1" dirty="0">
                <a:latin typeface="Segoe UI" pitchFamily="34" charset="0"/>
                <a:cs typeface="Segoe UI" pitchFamily="34" charset="0"/>
              </a:rPr>
              <a:t>Save </a:t>
            </a:r>
            <a:br>
              <a:rPr lang="en-US" sz="1800" b="1" dirty="0">
                <a:latin typeface="Segoe UI" pitchFamily="34" charset="0"/>
                <a:cs typeface="Segoe UI" pitchFamily="34" charset="0"/>
              </a:rPr>
            </a:br>
            <a:r>
              <a:rPr lang="en-US" sz="1800" b="1" dirty="0">
                <a:latin typeface="Segoe UI" pitchFamily="34" charset="0"/>
                <a:cs typeface="Segoe UI" pitchFamily="34" charset="0"/>
              </a:rPr>
              <a:t>Record</a:t>
            </a:r>
          </a:p>
        </p:txBody>
      </p:sp>
      <p:sp>
        <p:nvSpPr>
          <p:cNvPr id="37" name="Oval 36">
            <a:extLst>
              <a:ext uri="{FF2B5EF4-FFF2-40B4-BE49-F238E27FC236}">
                <a16:creationId xmlns:a16="http://schemas.microsoft.com/office/drawing/2014/main" id="{5082786A-D76B-422E-82F3-AA2075EFAF7B}"/>
              </a:ext>
            </a:extLst>
          </p:cNvPr>
          <p:cNvSpPr/>
          <p:nvPr/>
        </p:nvSpPr>
        <p:spPr bwMode="auto">
          <a:xfrm>
            <a:off x="5764368" y="4491631"/>
            <a:ext cx="1833964" cy="1833962"/>
          </a:xfrm>
          <a:prstGeom prst="ellipse">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45720" tIns="45718" rIns="45720" bIns="45718" numCol="1" rtlCol="0" anchor="ctr" anchorCtr="0" compatLnSpc="1">
            <a:prstTxWarp prst="textNoShape">
              <a:avLst/>
            </a:prstTxWarp>
          </a:bodyPr>
          <a:lstStyle/>
          <a:p>
            <a:pPr algn="ctr" defTabSz="914099" fontAlgn="base">
              <a:spcBef>
                <a:spcPct val="0"/>
              </a:spcBef>
              <a:spcAft>
                <a:spcPct val="0"/>
              </a:spcAft>
            </a:pPr>
            <a:r>
              <a:rPr lang="en-US" sz="2400" dirty="0">
                <a:solidFill>
                  <a:schemeClr val="bg1"/>
                </a:solidFill>
                <a:latin typeface="Segoe UI" pitchFamily="34" charset="0"/>
                <a:ea typeface="Segoe UI" pitchFamily="34" charset="0"/>
                <a:cs typeface="Segoe UI" pitchFamily="34" charset="0"/>
              </a:rPr>
              <a:t>Users</a:t>
            </a:r>
            <a:br>
              <a:rPr lang="en-US" sz="2400" dirty="0">
                <a:solidFill>
                  <a:schemeClr val="bg1"/>
                </a:solidFill>
                <a:latin typeface="Segoe UI" pitchFamily="34" charset="0"/>
                <a:ea typeface="Segoe UI" pitchFamily="34" charset="0"/>
                <a:cs typeface="Segoe UI" pitchFamily="34" charset="0"/>
              </a:rPr>
            </a:br>
            <a:r>
              <a:rPr lang="en-US" sz="2400" dirty="0">
                <a:solidFill>
                  <a:schemeClr val="bg1"/>
                </a:solidFill>
                <a:latin typeface="Segoe UI" pitchFamily="34" charset="0"/>
                <a:ea typeface="Segoe UI" pitchFamily="34" charset="0"/>
                <a:cs typeface="Segoe UI" pitchFamily="34" charset="0"/>
              </a:rPr>
              <a:t>See Results</a:t>
            </a:r>
          </a:p>
        </p:txBody>
      </p:sp>
      <p:sp>
        <p:nvSpPr>
          <p:cNvPr id="41" name="Rectangle 40">
            <a:extLst>
              <a:ext uri="{FF2B5EF4-FFF2-40B4-BE49-F238E27FC236}">
                <a16:creationId xmlns:a16="http://schemas.microsoft.com/office/drawing/2014/main" id="{509B88BB-97E6-44A0-A9F2-AE56C51988A3}"/>
              </a:ext>
            </a:extLst>
          </p:cNvPr>
          <p:cNvSpPr/>
          <p:nvPr/>
        </p:nvSpPr>
        <p:spPr>
          <a:xfrm>
            <a:off x="4047256" y="1647016"/>
            <a:ext cx="939424" cy="646331"/>
          </a:xfrm>
          <a:prstGeom prst="rect">
            <a:avLst/>
          </a:prstGeom>
        </p:spPr>
        <p:txBody>
          <a:bodyPr wrap="none">
            <a:spAutoFit/>
          </a:bodyPr>
          <a:lstStyle/>
          <a:p>
            <a:r>
              <a:rPr lang="en-US" sz="1800" b="1" dirty="0">
                <a:latin typeface="Segoe UI" pitchFamily="34" charset="0"/>
                <a:cs typeface="Segoe UI" pitchFamily="34" charset="0"/>
              </a:rPr>
              <a:t>Save </a:t>
            </a:r>
            <a:br>
              <a:rPr lang="en-US" sz="1800" b="1" dirty="0">
                <a:latin typeface="Segoe UI" pitchFamily="34" charset="0"/>
                <a:cs typeface="Segoe UI" pitchFamily="34" charset="0"/>
              </a:rPr>
            </a:br>
            <a:r>
              <a:rPr lang="en-US" sz="1800" b="1" dirty="0">
                <a:latin typeface="Segoe UI" pitchFamily="34" charset="0"/>
                <a:cs typeface="Segoe UI" pitchFamily="34" charset="0"/>
              </a:rPr>
              <a:t>Record</a:t>
            </a:r>
          </a:p>
        </p:txBody>
      </p:sp>
      <p:sp>
        <p:nvSpPr>
          <p:cNvPr id="42" name="Pentagon 6">
            <a:extLst>
              <a:ext uri="{FF2B5EF4-FFF2-40B4-BE49-F238E27FC236}">
                <a16:creationId xmlns:a16="http://schemas.microsoft.com/office/drawing/2014/main" id="{B4D155A8-88EF-4BCA-9421-1ED456F178A4}"/>
              </a:ext>
            </a:extLst>
          </p:cNvPr>
          <p:cNvSpPr/>
          <p:nvPr>
            <p:custDataLst>
              <p:tags r:id="rId18"/>
            </p:custDataLst>
          </p:nvPr>
        </p:nvSpPr>
        <p:spPr bwMode="auto">
          <a:xfrm>
            <a:off x="5056162" y="4097223"/>
            <a:ext cx="1094483" cy="628681"/>
          </a:xfrm>
          <a:prstGeom prst="homePlate">
            <a:avLst/>
          </a:prstGeom>
          <a:solidFill>
            <a:schemeClr val="bg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54743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1B1DE-9297-444F-B1FE-B450E9900797}"/>
              </a:ext>
            </a:extLst>
          </p:cNvPr>
          <p:cNvSpPr>
            <a:spLocks noGrp="1"/>
          </p:cNvSpPr>
          <p:nvPr>
            <p:ph type="title"/>
          </p:nvPr>
        </p:nvSpPr>
        <p:spPr/>
        <p:txBody>
          <a:bodyPr/>
          <a:lstStyle/>
          <a:p>
            <a:r>
              <a:rPr lang="en-US" dirty="0"/>
              <a:t>Where and when work gets done</a:t>
            </a:r>
          </a:p>
        </p:txBody>
      </p:sp>
      <p:sp>
        <p:nvSpPr>
          <p:cNvPr id="3" name="Text Placeholder 2">
            <a:extLst>
              <a:ext uri="{FF2B5EF4-FFF2-40B4-BE49-F238E27FC236}">
                <a16:creationId xmlns:a16="http://schemas.microsoft.com/office/drawing/2014/main" id="{3DA5E676-2512-4813-BA59-4F4808EF0945}"/>
              </a:ext>
            </a:extLst>
          </p:cNvPr>
          <p:cNvSpPr>
            <a:spLocks noGrp="1"/>
          </p:cNvSpPr>
          <p:nvPr>
            <p:ph type="body" sz="quarter" idx="10"/>
          </p:nvPr>
        </p:nvSpPr>
        <p:spPr>
          <a:xfrm>
            <a:off x="269239" y="1770110"/>
            <a:ext cx="5378548" cy="4247317"/>
          </a:xfrm>
        </p:spPr>
        <p:txBody>
          <a:bodyPr/>
          <a:lstStyle/>
          <a:p>
            <a:r>
              <a:rPr lang="en-US" sz="2400" dirty="0"/>
              <a:t>Blocks the user until completed</a:t>
            </a:r>
          </a:p>
          <a:p>
            <a:pPr fontAlgn="ctr"/>
            <a:r>
              <a:rPr lang="en-US" sz="2400" dirty="0"/>
              <a:t>Can modify data before Microsoft </a:t>
            </a:r>
            <a:r>
              <a:rPr lang="en-US" sz="2400" dirty="0" err="1"/>
              <a:t>Dataverse</a:t>
            </a:r>
            <a:r>
              <a:rPr lang="en-US" sz="2400" dirty="0"/>
              <a:t> persists </a:t>
            </a:r>
          </a:p>
          <a:p>
            <a:pPr fontAlgn="ctr"/>
            <a:r>
              <a:rPr lang="en-US" sz="2400" dirty="0"/>
              <a:t>Has minimal overhead to manage call</a:t>
            </a:r>
          </a:p>
          <a:p>
            <a:pPr fontAlgn="ctr"/>
            <a:r>
              <a:rPr lang="en-US" sz="2400" dirty="0"/>
              <a:t>Limited to 2 minutes </a:t>
            </a:r>
          </a:p>
          <a:p>
            <a:pPr fontAlgn="ctr"/>
            <a:r>
              <a:rPr lang="en-US" sz="2400" dirty="0"/>
              <a:t>Can run post operation or pre-operation</a:t>
            </a:r>
          </a:p>
          <a:p>
            <a:pPr fontAlgn="ctr"/>
            <a:r>
              <a:rPr lang="en-US" sz="2400" dirty="0"/>
              <a:t>Included in original transaction</a:t>
            </a:r>
          </a:p>
          <a:p>
            <a:endParaRPr lang="en-US" sz="2400" dirty="0"/>
          </a:p>
        </p:txBody>
      </p:sp>
      <p:sp>
        <p:nvSpPr>
          <p:cNvPr id="4" name="Text Placeholder 3">
            <a:extLst>
              <a:ext uri="{FF2B5EF4-FFF2-40B4-BE49-F238E27FC236}">
                <a16:creationId xmlns:a16="http://schemas.microsoft.com/office/drawing/2014/main" id="{81999D7A-E517-4EC8-A097-5E36477218DF}"/>
              </a:ext>
            </a:extLst>
          </p:cNvPr>
          <p:cNvSpPr>
            <a:spLocks noGrp="1"/>
          </p:cNvSpPr>
          <p:nvPr>
            <p:ph type="body" sz="quarter" idx="11"/>
          </p:nvPr>
        </p:nvSpPr>
        <p:spPr>
          <a:xfrm>
            <a:off x="6307050" y="1777348"/>
            <a:ext cx="5884950" cy="3724096"/>
          </a:xfrm>
        </p:spPr>
        <p:txBody>
          <a:bodyPr/>
          <a:lstStyle/>
          <a:p>
            <a:pPr fontAlgn="ctr"/>
            <a:r>
              <a:rPr lang="en-US" sz="2400" dirty="0"/>
              <a:t>Does not block the user from seeing the results</a:t>
            </a:r>
          </a:p>
          <a:p>
            <a:pPr fontAlgn="ctr"/>
            <a:r>
              <a:rPr lang="en-US" sz="2400" dirty="0"/>
              <a:t>Has extra overhead to track work</a:t>
            </a:r>
          </a:p>
          <a:p>
            <a:pPr fontAlgn="ctr"/>
            <a:r>
              <a:rPr lang="en-US" sz="2400" dirty="0"/>
              <a:t>Can only run post operation</a:t>
            </a:r>
          </a:p>
          <a:p>
            <a:pPr fontAlgn="ctr"/>
            <a:r>
              <a:rPr lang="en-US" sz="2400" dirty="0"/>
              <a:t>Modifications happen after operation so update call is required</a:t>
            </a:r>
          </a:p>
          <a:p>
            <a:pPr fontAlgn="ctr"/>
            <a:r>
              <a:rPr lang="en-US" sz="2400" dirty="0"/>
              <a:t>Not part of the original transaction</a:t>
            </a:r>
          </a:p>
          <a:p>
            <a:endParaRPr lang="en-US" sz="2400" dirty="0"/>
          </a:p>
        </p:txBody>
      </p:sp>
      <p:sp>
        <p:nvSpPr>
          <p:cNvPr id="6" name="Rectangle 5">
            <a:extLst>
              <a:ext uri="{FF2B5EF4-FFF2-40B4-BE49-F238E27FC236}">
                <a16:creationId xmlns:a16="http://schemas.microsoft.com/office/drawing/2014/main" id="{DC3500CA-F633-490E-B4BC-89BC5B643891}"/>
              </a:ext>
            </a:extLst>
          </p:cNvPr>
          <p:cNvSpPr/>
          <p:nvPr/>
        </p:nvSpPr>
        <p:spPr bwMode="auto">
          <a:xfrm>
            <a:off x="269239" y="1124897"/>
            <a:ext cx="5549670" cy="6306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Synchronous </a:t>
            </a:r>
          </a:p>
        </p:txBody>
      </p:sp>
      <p:sp>
        <p:nvSpPr>
          <p:cNvPr id="7" name="Rectangle 6">
            <a:extLst>
              <a:ext uri="{FF2B5EF4-FFF2-40B4-BE49-F238E27FC236}">
                <a16:creationId xmlns:a16="http://schemas.microsoft.com/office/drawing/2014/main" id="{CD94F001-8143-4BBA-8AC5-88CEE5230CF2}"/>
              </a:ext>
            </a:extLst>
          </p:cNvPr>
          <p:cNvSpPr/>
          <p:nvPr/>
        </p:nvSpPr>
        <p:spPr bwMode="auto">
          <a:xfrm>
            <a:off x="6307050" y="1133522"/>
            <a:ext cx="5549670" cy="6306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t>Asynchronous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E52D1CCD-B765-423F-81EA-26409B1A8453}"/>
              </a:ext>
            </a:extLst>
          </p:cNvPr>
          <p:cNvSpPr/>
          <p:nvPr/>
        </p:nvSpPr>
        <p:spPr bwMode="auto">
          <a:xfrm>
            <a:off x="269239" y="5417757"/>
            <a:ext cx="5549670" cy="12989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Microsoft </a:t>
            </a:r>
            <a:r>
              <a:rPr lang="en-US" sz="2000" dirty="0" err="1">
                <a:gradFill>
                  <a:gsLst>
                    <a:gs pos="0">
                      <a:srgbClr val="FFFFFF"/>
                    </a:gs>
                    <a:gs pos="100000">
                      <a:srgbClr val="FFFFFF"/>
                    </a:gs>
                  </a:gsLst>
                  <a:lin ang="5400000" scaled="0"/>
                </a:gradFill>
                <a:ea typeface="Segoe UI" pitchFamily="34" charset="0"/>
                <a:cs typeface="Segoe UI" pitchFamily="34" charset="0"/>
              </a:rPr>
              <a:t>Dataverse</a:t>
            </a:r>
            <a:r>
              <a:rPr lang="en-US" sz="2000" dirty="0">
                <a:gradFill>
                  <a:gsLst>
                    <a:gs pos="0">
                      <a:srgbClr val="FFFFFF"/>
                    </a:gs>
                    <a:gs pos="100000">
                      <a:srgbClr val="FFFFFF"/>
                    </a:gs>
                  </a:gsLst>
                  <a:lin ang="5400000" scaled="0"/>
                </a:gradFill>
                <a:ea typeface="Segoe UI" pitchFamily="34" charset="0"/>
                <a:cs typeface="Segoe UI" pitchFamily="34" charset="0"/>
              </a:rPr>
              <a:t> – Plug-ins, Real time classic workflows </a:t>
            </a:r>
          </a:p>
        </p:txBody>
      </p:sp>
      <p:sp>
        <p:nvSpPr>
          <p:cNvPr id="9" name="Rectangle 8">
            <a:extLst>
              <a:ext uri="{FF2B5EF4-FFF2-40B4-BE49-F238E27FC236}">
                <a16:creationId xmlns:a16="http://schemas.microsoft.com/office/drawing/2014/main" id="{C64CE31B-DCCB-4AE3-87F6-4C13F759A30D}"/>
              </a:ext>
            </a:extLst>
          </p:cNvPr>
          <p:cNvSpPr/>
          <p:nvPr/>
        </p:nvSpPr>
        <p:spPr bwMode="auto">
          <a:xfrm>
            <a:off x="6307050" y="5417756"/>
            <a:ext cx="5549670" cy="12989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Microsoft </a:t>
            </a:r>
            <a:r>
              <a:rPr lang="en-US" sz="2000" dirty="0" err="1">
                <a:gradFill>
                  <a:gsLst>
                    <a:gs pos="0">
                      <a:srgbClr val="FFFFFF"/>
                    </a:gs>
                    <a:gs pos="100000">
                      <a:srgbClr val="FFFFFF"/>
                    </a:gs>
                  </a:gsLst>
                  <a:lin ang="5400000" scaled="0"/>
                </a:gradFill>
                <a:ea typeface="Segoe UI" pitchFamily="34" charset="0"/>
                <a:cs typeface="Segoe UI" pitchFamily="34" charset="0"/>
              </a:rPr>
              <a:t>Dataverse</a:t>
            </a:r>
            <a:r>
              <a:rPr lang="en-US" sz="2000" dirty="0">
                <a:gradFill>
                  <a:gsLst>
                    <a:gs pos="0">
                      <a:srgbClr val="FFFFFF"/>
                    </a:gs>
                    <a:gs pos="100000">
                      <a:srgbClr val="FFFFFF"/>
                    </a:gs>
                  </a:gsLst>
                  <a:lin ang="5400000" scaled="0"/>
                </a:gradFill>
                <a:ea typeface="Segoe UI" pitchFamily="34" charset="0"/>
                <a:cs typeface="Segoe UI" pitchFamily="34" charset="0"/>
              </a:rPr>
              <a:t> – Plug-ins, Power Automate flows</a:t>
            </a:r>
          </a:p>
        </p:txBody>
      </p:sp>
    </p:spTree>
    <p:extLst>
      <p:ext uri="{BB962C8B-B14F-4D97-AF65-F5344CB8AC3E}">
        <p14:creationId xmlns:p14="http://schemas.microsoft.com/office/powerpoint/2010/main" val="2119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1B1DE-9297-444F-B1FE-B450E9900797}"/>
              </a:ext>
            </a:extLst>
          </p:cNvPr>
          <p:cNvSpPr>
            <a:spLocks noGrp="1"/>
          </p:cNvSpPr>
          <p:nvPr>
            <p:ph type="title"/>
          </p:nvPr>
        </p:nvSpPr>
        <p:spPr/>
        <p:txBody>
          <a:bodyPr/>
          <a:lstStyle/>
          <a:p>
            <a:r>
              <a:rPr lang="en-US" dirty="0"/>
              <a:t>Where does custom logic run</a:t>
            </a:r>
          </a:p>
        </p:txBody>
      </p:sp>
      <p:sp>
        <p:nvSpPr>
          <p:cNvPr id="3" name="Text Placeholder 2">
            <a:extLst>
              <a:ext uri="{FF2B5EF4-FFF2-40B4-BE49-F238E27FC236}">
                <a16:creationId xmlns:a16="http://schemas.microsoft.com/office/drawing/2014/main" id="{3DA5E676-2512-4813-BA59-4F4808EF0945}"/>
              </a:ext>
            </a:extLst>
          </p:cNvPr>
          <p:cNvSpPr>
            <a:spLocks noGrp="1"/>
          </p:cNvSpPr>
          <p:nvPr>
            <p:ph type="body" sz="quarter" idx="10"/>
          </p:nvPr>
        </p:nvSpPr>
        <p:spPr>
          <a:xfrm>
            <a:off x="269239" y="2002293"/>
            <a:ext cx="5378548" cy="2154436"/>
          </a:xfrm>
        </p:spPr>
        <p:txBody>
          <a:bodyPr/>
          <a:lstStyle/>
          <a:p>
            <a:r>
              <a:rPr lang="en-US" sz="2400" dirty="0"/>
              <a:t>Happens in the user interface, user sees result immediately</a:t>
            </a:r>
          </a:p>
          <a:p>
            <a:r>
              <a:rPr lang="en-US" sz="2400" dirty="0"/>
              <a:t>Only enforced in the app the logic is implemented in</a:t>
            </a:r>
          </a:p>
          <a:p>
            <a:r>
              <a:rPr lang="en-US" sz="2400" dirty="0"/>
              <a:t> </a:t>
            </a:r>
          </a:p>
        </p:txBody>
      </p:sp>
      <p:sp>
        <p:nvSpPr>
          <p:cNvPr id="4" name="Text Placeholder 3">
            <a:extLst>
              <a:ext uri="{FF2B5EF4-FFF2-40B4-BE49-F238E27FC236}">
                <a16:creationId xmlns:a16="http://schemas.microsoft.com/office/drawing/2014/main" id="{81999D7A-E517-4EC8-A097-5E36477218DF}"/>
              </a:ext>
            </a:extLst>
          </p:cNvPr>
          <p:cNvSpPr>
            <a:spLocks noGrp="1"/>
          </p:cNvSpPr>
          <p:nvPr>
            <p:ph type="body" sz="quarter" idx="11"/>
          </p:nvPr>
        </p:nvSpPr>
        <p:spPr>
          <a:xfrm>
            <a:off x="6392611" y="2002293"/>
            <a:ext cx="5549670" cy="2523768"/>
          </a:xfrm>
        </p:spPr>
        <p:txBody>
          <a:bodyPr/>
          <a:lstStyle/>
          <a:p>
            <a:r>
              <a:rPr lang="en-US" sz="2400" dirty="0"/>
              <a:t>Happens only when the data is sent to the server by the app, flow or API</a:t>
            </a:r>
          </a:p>
          <a:p>
            <a:r>
              <a:rPr lang="en-US" sz="2400" dirty="0"/>
              <a:t>User only sees results of custom logic in app on refresh of data</a:t>
            </a:r>
          </a:p>
          <a:p>
            <a:r>
              <a:rPr lang="en-US" sz="2400" dirty="0"/>
              <a:t>Enforced when any app, flow, or API is used</a:t>
            </a:r>
          </a:p>
        </p:txBody>
      </p:sp>
      <p:sp>
        <p:nvSpPr>
          <p:cNvPr id="6" name="Rectangle 5">
            <a:extLst>
              <a:ext uri="{FF2B5EF4-FFF2-40B4-BE49-F238E27FC236}">
                <a16:creationId xmlns:a16="http://schemas.microsoft.com/office/drawing/2014/main" id="{DC3500CA-F633-490E-B4BC-89BC5B643891}"/>
              </a:ext>
            </a:extLst>
          </p:cNvPr>
          <p:cNvSpPr/>
          <p:nvPr/>
        </p:nvSpPr>
        <p:spPr bwMode="auto">
          <a:xfrm>
            <a:off x="269239" y="1124897"/>
            <a:ext cx="5549670" cy="6306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Client</a:t>
            </a:r>
          </a:p>
        </p:txBody>
      </p:sp>
      <p:sp>
        <p:nvSpPr>
          <p:cNvPr id="7" name="Rectangle 6">
            <a:extLst>
              <a:ext uri="{FF2B5EF4-FFF2-40B4-BE49-F238E27FC236}">
                <a16:creationId xmlns:a16="http://schemas.microsoft.com/office/drawing/2014/main" id="{CD94F001-8143-4BBA-8AC5-88CEE5230CF2}"/>
              </a:ext>
            </a:extLst>
          </p:cNvPr>
          <p:cNvSpPr/>
          <p:nvPr/>
        </p:nvSpPr>
        <p:spPr bwMode="auto">
          <a:xfrm>
            <a:off x="6307050" y="1124896"/>
            <a:ext cx="5549670" cy="6306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t>Server</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5653F7CA-CA06-4675-ACAF-F573D6179F2D}"/>
              </a:ext>
            </a:extLst>
          </p:cNvPr>
          <p:cNvSpPr/>
          <p:nvPr/>
        </p:nvSpPr>
        <p:spPr bwMode="auto">
          <a:xfrm>
            <a:off x="269239" y="5044191"/>
            <a:ext cx="5549670" cy="16724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Canvas app formulas,  </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model-driven form script,</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Microsoft </a:t>
            </a:r>
            <a:r>
              <a:rPr lang="en-US" sz="2000" dirty="0" err="1">
                <a:gradFill>
                  <a:gsLst>
                    <a:gs pos="0">
                      <a:srgbClr val="FFFFFF"/>
                    </a:gs>
                    <a:gs pos="100000">
                      <a:srgbClr val="FFFFFF"/>
                    </a:gs>
                  </a:gsLst>
                  <a:lin ang="5400000" scaled="0"/>
                </a:gradFill>
                <a:ea typeface="Segoe UI" pitchFamily="34" charset="0"/>
                <a:cs typeface="Segoe UI" pitchFamily="34" charset="0"/>
              </a:rPr>
              <a:t>Dataverse</a:t>
            </a:r>
            <a:r>
              <a:rPr lang="en-US" sz="2000" dirty="0">
                <a:gradFill>
                  <a:gsLst>
                    <a:gs pos="0">
                      <a:srgbClr val="FFFFFF"/>
                    </a:gs>
                    <a:gs pos="100000">
                      <a:srgbClr val="FFFFFF"/>
                    </a:gs>
                  </a:gsLst>
                  <a:lin ang="5400000" scaled="0"/>
                </a:gradFill>
                <a:ea typeface="Segoe UI" pitchFamily="34" charset="0"/>
                <a:cs typeface="Segoe UI" pitchFamily="34" charset="0"/>
              </a:rPr>
              <a:t> Business Rules,</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Power Apps Component Framework</a:t>
            </a:r>
          </a:p>
        </p:txBody>
      </p:sp>
      <p:sp>
        <p:nvSpPr>
          <p:cNvPr id="9" name="Rectangle 8">
            <a:extLst>
              <a:ext uri="{FF2B5EF4-FFF2-40B4-BE49-F238E27FC236}">
                <a16:creationId xmlns:a16="http://schemas.microsoft.com/office/drawing/2014/main" id="{AC218E72-1BB6-4D9A-9DB5-BF36BFF77CD2}"/>
              </a:ext>
            </a:extLst>
          </p:cNvPr>
          <p:cNvSpPr/>
          <p:nvPr/>
        </p:nvSpPr>
        <p:spPr bwMode="auto">
          <a:xfrm>
            <a:off x="6307050" y="5044190"/>
            <a:ext cx="5549670" cy="16724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Microsoft </a:t>
            </a:r>
            <a:r>
              <a:rPr lang="en-US" sz="2000" dirty="0" err="1">
                <a:gradFill>
                  <a:gsLst>
                    <a:gs pos="0">
                      <a:srgbClr val="FFFFFF"/>
                    </a:gs>
                    <a:gs pos="100000">
                      <a:srgbClr val="FFFFFF"/>
                    </a:gs>
                  </a:gsLst>
                  <a:lin ang="5400000" scaled="0"/>
                </a:gradFill>
                <a:ea typeface="Segoe UI" pitchFamily="34" charset="0"/>
                <a:cs typeface="Segoe UI" pitchFamily="34" charset="0"/>
              </a:rPr>
              <a:t>Dataverse</a:t>
            </a:r>
            <a:r>
              <a:rPr lang="en-US" sz="2000" dirty="0">
                <a:gradFill>
                  <a:gsLst>
                    <a:gs pos="0">
                      <a:srgbClr val="FFFFFF"/>
                    </a:gs>
                    <a:gs pos="100000">
                      <a:srgbClr val="FFFFFF"/>
                    </a:gs>
                  </a:gsLst>
                  <a:lin ang="5400000" scaled="0"/>
                </a:gradFill>
                <a:ea typeface="Segoe UI" pitchFamily="34" charset="0"/>
                <a:cs typeface="Segoe UI" pitchFamily="34" charset="0"/>
              </a:rPr>
              <a:t> – Plug-ins, Power Automate flows, Microsoft </a:t>
            </a:r>
            <a:r>
              <a:rPr lang="en-US" sz="2000" dirty="0" err="1">
                <a:gradFill>
                  <a:gsLst>
                    <a:gs pos="0">
                      <a:srgbClr val="FFFFFF"/>
                    </a:gs>
                    <a:gs pos="100000">
                      <a:srgbClr val="FFFFFF"/>
                    </a:gs>
                  </a:gsLst>
                  <a:lin ang="5400000" scaled="0"/>
                </a:gradFill>
                <a:ea typeface="Segoe UI" pitchFamily="34" charset="0"/>
                <a:cs typeface="Segoe UI" pitchFamily="34" charset="0"/>
              </a:rPr>
              <a:t>Dataverse</a:t>
            </a:r>
            <a:r>
              <a:rPr lang="en-US" sz="2000" dirty="0">
                <a:gradFill>
                  <a:gsLst>
                    <a:gs pos="0">
                      <a:srgbClr val="FFFFFF"/>
                    </a:gs>
                    <a:gs pos="100000">
                      <a:srgbClr val="FFFFFF"/>
                    </a:gs>
                  </a:gsLst>
                  <a:lin ang="5400000" scaled="0"/>
                </a:gradFill>
                <a:ea typeface="Segoe UI" pitchFamily="34" charset="0"/>
                <a:cs typeface="Segoe UI" pitchFamily="34" charset="0"/>
              </a:rPr>
              <a:t> classic workflow, Microsoft </a:t>
            </a:r>
            <a:r>
              <a:rPr lang="en-US" sz="2000" dirty="0" err="1">
                <a:gradFill>
                  <a:gsLst>
                    <a:gs pos="0">
                      <a:srgbClr val="FFFFFF"/>
                    </a:gs>
                    <a:gs pos="100000">
                      <a:srgbClr val="FFFFFF"/>
                    </a:gs>
                  </a:gsLst>
                  <a:lin ang="5400000" scaled="0"/>
                </a:gradFill>
                <a:ea typeface="Segoe UI" pitchFamily="34" charset="0"/>
                <a:cs typeface="Segoe UI" pitchFamily="34" charset="0"/>
              </a:rPr>
              <a:t>Dataverse</a:t>
            </a:r>
            <a:r>
              <a:rPr lang="en-US" sz="2000" dirty="0">
                <a:gradFill>
                  <a:gsLst>
                    <a:gs pos="0">
                      <a:srgbClr val="FFFFFF"/>
                    </a:gs>
                    <a:gs pos="100000">
                      <a:srgbClr val="FFFFFF"/>
                    </a:gs>
                  </a:gsLst>
                  <a:lin ang="5400000" scaled="0"/>
                </a:gradFill>
                <a:ea typeface="Segoe UI" pitchFamily="34" charset="0"/>
                <a:cs typeface="Segoe UI" pitchFamily="34" charset="0"/>
              </a:rPr>
              <a:t> Business Rules</a:t>
            </a:r>
          </a:p>
        </p:txBody>
      </p:sp>
    </p:spTree>
    <p:extLst>
      <p:ext uri="{BB962C8B-B14F-4D97-AF65-F5344CB8AC3E}">
        <p14:creationId xmlns:p14="http://schemas.microsoft.com/office/powerpoint/2010/main" val="216014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AD6C5F-9A0A-4704-9D06-0E7921361E70}"/>
              </a:ext>
            </a:extLst>
          </p:cNvPr>
          <p:cNvSpPr>
            <a:spLocks noGrp="1"/>
          </p:cNvSpPr>
          <p:nvPr>
            <p:ph type="title"/>
          </p:nvPr>
        </p:nvSpPr>
        <p:spPr/>
        <p:txBody>
          <a:bodyPr/>
          <a:lstStyle/>
          <a:p>
            <a:r>
              <a:rPr lang="en-US" dirty="0"/>
              <a:t>Platform limits</a:t>
            </a:r>
          </a:p>
        </p:txBody>
      </p:sp>
      <p:sp>
        <p:nvSpPr>
          <p:cNvPr id="5" name="Text Placeholder 4">
            <a:extLst>
              <a:ext uri="{FF2B5EF4-FFF2-40B4-BE49-F238E27FC236}">
                <a16:creationId xmlns:a16="http://schemas.microsoft.com/office/drawing/2014/main" id="{F8AED491-579F-40E9-B775-19B2D1505838}"/>
              </a:ext>
            </a:extLst>
          </p:cNvPr>
          <p:cNvSpPr>
            <a:spLocks noGrp="1"/>
          </p:cNvSpPr>
          <p:nvPr>
            <p:ph type="body" sz="quarter" idx="10"/>
          </p:nvPr>
        </p:nvSpPr>
        <p:spPr>
          <a:xfrm>
            <a:off x="584200" y="1435497"/>
            <a:ext cx="11018520" cy="4235006"/>
          </a:xfrm>
        </p:spPr>
        <p:txBody>
          <a:bodyPr/>
          <a:lstStyle/>
          <a:p>
            <a:r>
              <a:rPr lang="en-US" sz="3200" dirty="0"/>
              <a:t>Not an infinite amount of resources</a:t>
            </a:r>
            <a:br>
              <a:rPr lang="en-US" sz="3200" dirty="0"/>
            </a:br>
            <a:endParaRPr lang="en-US" sz="3200" dirty="0"/>
          </a:p>
          <a:p>
            <a:r>
              <a:rPr lang="en-US" sz="3200" dirty="0"/>
              <a:t>There are API request limits with allocations by license with the ability to purchase add-ons for increased usage</a:t>
            </a:r>
            <a:br>
              <a:rPr lang="en-US" sz="3200" dirty="0"/>
            </a:br>
            <a:endParaRPr lang="en-US" sz="3200" dirty="0"/>
          </a:p>
          <a:p>
            <a:r>
              <a:rPr lang="en-US" sz="3200" dirty="0"/>
              <a:t>There are service protection limits, these can’t be increased</a:t>
            </a:r>
            <a:br>
              <a:rPr lang="en-US" sz="3200" dirty="0"/>
            </a:br>
            <a:endParaRPr lang="en-US" sz="3200" dirty="0"/>
          </a:p>
          <a:p>
            <a:r>
              <a:rPr lang="en-US" sz="3200" dirty="0"/>
              <a:t>Design must not depend on infinite capacity</a:t>
            </a:r>
          </a:p>
        </p:txBody>
      </p:sp>
    </p:spTree>
    <p:extLst>
      <p:ext uri="{BB962C8B-B14F-4D97-AF65-F5344CB8AC3E}">
        <p14:creationId xmlns:p14="http://schemas.microsoft.com/office/powerpoint/2010/main" val="237764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CD817F-DBF7-47C9-B637-87C758E2E6B9}"/>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AEC0E36E-32CB-4FC4-85FB-F25C9F76AFA5}"/>
              </a:ext>
            </a:extLst>
          </p:cNvPr>
          <p:cNvSpPr>
            <a:spLocks noGrp="1"/>
          </p:cNvSpPr>
          <p:nvPr>
            <p:ph type="body" sz="quarter" idx="10"/>
          </p:nvPr>
        </p:nvSpPr>
        <p:spPr>
          <a:xfrm>
            <a:off x="584200" y="1435497"/>
            <a:ext cx="11018520" cy="5343001"/>
          </a:xfrm>
        </p:spPr>
        <p:txBody>
          <a:bodyPr/>
          <a:lstStyle/>
          <a:p>
            <a:r>
              <a:rPr lang="en-US" dirty="0"/>
              <a:t>Review the key Microsoft Power Platform architecture components</a:t>
            </a:r>
            <a:br>
              <a:rPr lang="en-US" dirty="0"/>
            </a:br>
            <a:endParaRPr lang="en-US" dirty="0"/>
          </a:p>
          <a:p>
            <a:r>
              <a:rPr lang="en-US" dirty="0"/>
              <a:t>Understand how platform design and limits influence solution architectures</a:t>
            </a:r>
          </a:p>
          <a:p>
            <a:endParaRPr lang="en-US" dirty="0"/>
          </a:p>
          <a:p>
            <a:r>
              <a:rPr lang="en-US" dirty="0"/>
              <a:t>Review how updates and feature releases are rolled out</a:t>
            </a:r>
          </a:p>
          <a:p>
            <a:endParaRPr lang="en-US" dirty="0"/>
          </a:p>
          <a:p>
            <a:r>
              <a:rPr lang="en-US" dirty="0"/>
              <a:t>Understand how to communicate with the customer on how the platform meets their needs</a:t>
            </a:r>
          </a:p>
          <a:p>
            <a:endParaRPr lang="en-US" dirty="0"/>
          </a:p>
          <a:p>
            <a:endParaRPr lang="en-US" dirty="0"/>
          </a:p>
        </p:txBody>
      </p:sp>
    </p:spTree>
    <p:extLst>
      <p:ext uri="{BB962C8B-B14F-4D97-AF65-F5344CB8AC3E}">
        <p14:creationId xmlns:p14="http://schemas.microsoft.com/office/powerpoint/2010/main" val="255259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5" hidden="1"/>
          <p:cNvSpPr txBox="1"/>
          <p:nvPr/>
        </p:nvSpPr>
        <p:spPr>
          <a:xfrm>
            <a:off x="6095224" y="7463242"/>
            <a:ext cx="5826830" cy="1454453"/>
          </a:xfrm>
          <a:prstGeom prst="rect">
            <a:avLst/>
          </a:prstGeom>
        </p:spPr>
        <p:txBody>
          <a:bodyPr vert="horz" wrap="square" lIns="0" tIns="0" rIns="0" bIns="0" rtlCol="0">
            <a:noAutofit/>
          </a:bodyPr>
          <a:lstStyle/>
          <a:p>
            <a:pPr marL="12449" defTabSz="914371">
              <a:defRPr/>
            </a:pPr>
            <a:r>
              <a:rPr sz="3138">
                <a:solidFill>
                  <a:srgbClr val="4C4D4F"/>
                </a:solidFill>
                <a:latin typeface="Segoe UI Light"/>
                <a:cs typeface="Segoe UI Light"/>
              </a:rPr>
              <a:t>Image Bank</a:t>
            </a:r>
          </a:p>
          <a:p>
            <a:pPr defTabSz="914371">
              <a:lnSpc>
                <a:spcPts val="490"/>
              </a:lnSpc>
              <a:spcBef>
                <a:spcPts val="30"/>
              </a:spcBef>
              <a:defRPr/>
            </a:pPr>
            <a:endParaRPr sz="490">
              <a:solidFill>
                <a:srgbClr val="4C4D4F"/>
              </a:solidFill>
              <a:latin typeface="Segoe UI"/>
            </a:endParaRPr>
          </a:p>
          <a:p>
            <a:pPr marL="12449" marR="12449" defTabSz="914371">
              <a:lnSpc>
                <a:spcPct val="115399"/>
              </a:lnSpc>
              <a:defRPr/>
            </a:pPr>
            <a:r>
              <a:rPr sz="1275">
                <a:solidFill>
                  <a:srgbClr val="4C4D4F"/>
                </a:solidFill>
                <a:latin typeface="Segoe UI Light"/>
                <a:cs typeface="Segoe UI Light"/>
              </a:rPr>
              <a:t>This document will contain ad sou</a:t>
            </a:r>
            <a:r>
              <a:rPr sz="1275" spc="-25">
                <a:solidFill>
                  <a:srgbClr val="4C4D4F"/>
                </a:solidFill>
                <a:latin typeface="Segoe UI Light"/>
                <a:cs typeface="Segoe UI Light"/>
              </a:rPr>
              <a:t>r</a:t>
            </a:r>
            <a:r>
              <a:rPr sz="1275">
                <a:solidFill>
                  <a:srgbClr val="4C4D4F"/>
                </a:solidFill>
                <a:latin typeface="Segoe UI Light"/>
                <a:cs typeface="Segoe UI Light"/>
              </a:rPr>
              <a:t>ce files and images to be used. Note: specific images have been designated for each campaign. In o</a:t>
            </a:r>
            <a:r>
              <a:rPr sz="1275" spc="-29">
                <a:solidFill>
                  <a:srgbClr val="4C4D4F"/>
                </a:solidFill>
                <a:latin typeface="Segoe UI Light"/>
                <a:cs typeface="Segoe UI Light"/>
              </a:rPr>
              <a:t>r</a:t>
            </a:r>
            <a:r>
              <a:rPr sz="1275">
                <a:solidFill>
                  <a:srgbClr val="4C4D4F"/>
                </a:solidFill>
                <a:latin typeface="Segoe UI Light"/>
                <a:cs typeface="Segoe UI Light"/>
              </a:rPr>
              <a:t>der to make each individual campaign as impactful as possible, please do not use images f</a:t>
            </a:r>
            <a:r>
              <a:rPr sz="1275" spc="-25">
                <a:solidFill>
                  <a:srgbClr val="4C4D4F"/>
                </a:solidFill>
                <a:latin typeface="Segoe UI Light"/>
                <a:cs typeface="Segoe UI Light"/>
              </a:rPr>
              <a:t>r</a:t>
            </a:r>
            <a:r>
              <a:rPr sz="1275">
                <a:solidFill>
                  <a:srgbClr val="4C4D4F"/>
                </a:solidFill>
                <a:latin typeface="Segoe UI Light"/>
                <a:cs typeface="Segoe UI Light"/>
              </a:rPr>
              <a:t>om other campaigns.</a:t>
            </a:r>
          </a:p>
        </p:txBody>
      </p:sp>
      <p:sp>
        <p:nvSpPr>
          <p:cNvPr id="3" name="Text Placeholder 2">
            <a:extLst>
              <a:ext uri="{FF2B5EF4-FFF2-40B4-BE49-F238E27FC236}">
                <a16:creationId xmlns:a16="http://schemas.microsoft.com/office/drawing/2014/main" id="{314459C0-819B-4057-923A-284D4A5B6E87}"/>
              </a:ext>
            </a:extLst>
          </p:cNvPr>
          <p:cNvSpPr txBox="1">
            <a:spLocks/>
          </p:cNvSpPr>
          <p:nvPr/>
        </p:nvSpPr>
        <p:spPr>
          <a:xfrm>
            <a:off x="942216" y="1561689"/>
            <a:ext cx="8066795" cy="905270"/>
          </a:xfrm>
          <a:prstGeom prst="rect">
            <a:avLst/>
          </a:prstGeom>
        </p:spPr>
        <p:txBody>
          <a:bodyPr vert="horz" wrap="square" lIns="143428" tIns="89642" rIns="143428" bIns="89642" rtlCol="0">
            <a:spAutoFit/>
          </a:bodyPr>
          <a:lstStyle>
            <a:lvl1pPr marL="342832" marR="0" indent="-342832" algn="l" defTabSz="932556"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Segoe Pro Semibold" panose="020B0702040504020203" pitchFamily="34" charset="0"/>
                <a:ea typeface="+mn-ea"/>
                <a:cs typeface="+mn-cs"/>
              </a:defRPr>
            </a:lvl1pPr>
            <a:lvl2pPr marL="584084" marR="0" indent="-241252" algn="l" defTabSz="93255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0" marR="0" indent="-228554" algn="l" defTabSz="93255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494" marR="0" indent="-228554" algn="l" defTabSz="93255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48" marR="0" indent="-228554" algn="l" defTabSz="93255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27" indent="-233140" algn="l" defTabSz="9325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06" indent="-233140" algn="l" defTabSz="9325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83" indent="-233140" algn="l" defTabSz="9325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63" indent="-233140" algn="l" defTabSz="93255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13" lvl="1" indent="0" defTabSz="914280">
              <a:buNone/>
              <a:defRPr/>
            </a:pPr>
            <a:endParaRPr lang="en-US" sz="2353">
              <a:gradFill>
                <a:gsLst>
                  <a:gs pos="1250">
                    <a:srgbClr val="3C3C41"/>
                  </a:gs>
                  <a:gs pos="100000">
                    <a:srgbClr val="3C3C41"/>
                  </a:gs>
                </a:gsLst>
                <a:lin ang="5400000" scaled="0"/>
              </a:gradFill>
              <a:latin typeface="Segoe UI"/>
            </a:endParaRPr>
          </a:p>
          <a:p>
            <a:pPr marL="572637" lvl="1" indent="-236524" defTabSz="914280">
              <a:defRPr/>
            </a:pPr>
            <a:endParaRPr lang="en-US" sz="2353">
              <a:gradFill>
                <a:gsLst>
                  <a:gs pos="1250">
                    <a:srgbClr val="3C3C41"/>
                  </a:gs>
                  <a:gs pos="100000">
                    <a:srgbClr val="3C3C41"/>
                  </a:gs>
                </a:gsLst>
                <a:lin ang="5400000" scaled="0"/>
              </a:gradFill>
              <a:latin typeface="Segoe UI"/>
            </a:endParaRPr>
          </a:p>
        </p:txBody>
      </p:sp>
      <p:sp>
        <p:nvSpPr>
          <p:cNvPr id="7" name="Title 6">
            <a:extLst>
              <a:ext uri="{FF2B5EF4-FFF2-40B4-BE49-F238E27FC236}">
                <a16:creationId xmlns:a16="http://schemas.microsoft.com/office/drawing/2014/main" id="{75007DD1-DF60-4767-8129-6148A5628211}"/>
              </a:ext>
            </a:extLst>
          </p:cNvPr>
          <p:cNvSpPr>
            <a:spLocks noGrp="1"/>
          </p:cNvSpPr>
          <p:nvPr>
            <p:ph type="title"/>
          </p:nvPr>
        </p:nvSpPr>
        <p:spPr>
          <a:xfrm>
            <a:off x="588263" y="457200"/>
            <a:ext cx="11018520" cy="1107996"/>
          </a:xfrm>
        </p:spPr>
        <p:txBody>
          <a:bodyPr/>
          <a:lstStyle/>
          <a:p>
            <a:r>
              <a:rPr lang="en-US" spc="-100" dirty="0">
                <a:solidFill>
                  <a:srgbClr val="3C3C41"/>
                </a:solidFill>
              </a:rPr>
              <a:t>Release Processes</a:t>
            </a:r>
            <a:br>
              <a:rPr lang="en-US" sz="4400" spc="-100" dirty="0">
                <a:solidFill>
                  <a:srgbClr val="3C3C41"/>
                </a:solidFill>
              </a:rPr>
            </a:br>
            <a:endParaRPr lang="en-US" dirty="0"/>
          </a:p>
        </p:txBody>
      </p:sp>
      <p:sp>
        <p:nvSpPr>
          <p:cNvPr id="6" name="Text Placeholder 5">
            <a:extLst>
              <a:ext uri="{FF2B5EF4-FFF2-40B4-BE49-F238E27FC236}">
                <a16:creationId xmlns:a16="http://schemas.microsoft.com/office/drawing/2014/main" id="{1E959147-BC7B-43CB-A07C-0E859C47EF9C}"/>
              </a:ext>
            </a:extLst>
          </p:cNvPr>
          <p:cNvSpPr>
            <a:spLocks noGrp="1"/>
          </p:cNvSpPr>
          <p:nvPr>
            <p:ph type="body" sz="quarter" idx="10"/>
          </p:nvPr>
        </p:nvSpPr>
        <p:spPr>
          <a:xfrm>
            <a:off x="584200" y="1435497"/>
            <a:ext cx="11018520" cy="5022914"/>
          </a:xfrm>
        </p:spPr>
        <p:txBody>
          <a:bodyPr/>
          <a:lstStyle/>
          <a:p>
            <a:r>
              <a:rPr lang="en-US" sz="2400" dirty="0"/>
              <a:t>Rapid QFE / patch process to deploy in response to an issue or security risk (can deploy worldwide in hours). </a:t>
            </a:r>
          </a:p>
          <a:p>
            <a:endParaRPr lang="en-US" sz="2400" dirty="0"/>
          </a:p>
          <a:p>
            <a:r>
              <a:rPr lang="en-US" sz="2400" dirty="0"/>
              <a:t>Weekly patches to address bugs, performance issues, stability improvements, etc. It also includes new admin and customization features which you can opt into. </a:t>
            </a:r>
          </a:p>
          <a:p>
            <a:endParaRPr lang="en-US" sz="2400" dirty="0"/>
          </a:p>
          <a:p>
            <a:r>
              <a:rPr lang="en-US" sz="2400" dirty="0"/>
              <a:t>Twice annual release waves (in April and October) that include major features and end user impacting changes. </a:t>
            </a:r>
          </a:p>
          <a:p>
            <a:endParaRPr lang="en-US" sz="2400" dirty="0"/>
          </a:p>
          <a:p>
            <a:r>
              <a:rPr lang="en-US" sz="2400" dirty="0"/>
              <a:t>The release notes for these updates are published four months in advance, and you can test drive two months in advance</a:t>
            </a:r>
          </a:p>
          <a:p>
            <a:endParaRPr lang="en-US" sz="2400" dirty="0"/>
          </a:p>
        </p:txBody>
      </p:sp>
    </p:spTree>
    <p:extLst>
      <p:ext uri="{BB962C8B-B14F-4D97-AF65-F5344CB8AC3E}">
        <p14:creationId xmlns:p14="http://schemas.microsoft.com/office/powerpoint/2010/main" val="426573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D4DF6-4BE2-4C10-8723-01F8E162EBC4}"/>
              </a:ext>
            </a:extLst>
          </p:cNvPr>
          <p:cNvSpPr>
            <a:spLocks noGrp="1"/>
          </p:cNvSpPr>
          <p:nvPr>
            <p:ph type="title"/>
          </p:nvPr>
        </p:nvSpPr>
        <p:spPr/>
        <p:txBody>
          <a:bodyPr/>
          <a:lstStyle/>
          <a:p>
            <a:r>
              <a:rPr lang="en-US" dirty="0"/>
              <a:t>Wrapping up</a:t>
            </a:r>
          </a:p>
        </p:txBody>
      </p:sp>
      <p:sp>
        <p:nvSpPr>
          <p:cNvPr id="3" name="Text Placeholder 2">
            <a:extLst>
              <a:ext uri="{FF2B5EF4-FFF2-40B4-BE49-F238E27FC236}">
                <a16:creationId xmlns:a16="http://schemas.microsoft.com/office/drawing/2014/main" id="{6AE1059B-CB78-44DD-951C-03C72085C7D3}"/>
              </a:ext>
            </a:extLst>
          </p:cNvPr>
          <p:cNvSpPr>
            <a:spLocks noGrp="1"/>
          </p:cNvSpPr>
          <p:nvPr>
            <p:ph type="body" sz="quarter" idx="10"/>
          </p:nvPr>
        </p:nvSpPr>
        <p:spPr>
          <a:xfrm>
            <a:off x="584200" y="1435497"/>
            <a:ext cx="11018520" cy="2326791"/>
          </a:xfrm>
        </p:spPr>
        <p:txBody>
          <a:bodyPr/>
          <a:lstStyle/>
          <a:p>
            <a:r>
              <a:rPr lang="en-US" dirty="0"/>
              <a:t>Microsoft Power Platform and Dynamics 365 apps provide a flexible architecture that can be tailored to support many business scenarios</a:t>
            </a:r>
          </a:p>
          <a:p>
            <a:endParaRPr lang="en-US" dirty="0"/>
          </a:p>
          <a:p>
            <a:r>
              <a:rPr lang="en-US" dirty="0"/>
              <a:t>Staying up to date on the platform capabilities is essential to architecting solutions that will best leverage the capabilities</a:t>
            </a:r>
          </a:p>
        </p:txBody>
      </p:sp>
    </p:spTree>
    <p:extLst>
      <p:ext uri="{BB962C8B-B14F-4D97-AF65-F5344CB8AC3E}">
        <p14:creationId xmlns:p14="http://schemas.microsoft.com/office/powerpoint/2010/main" val="221849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FDF5F-EFE0-4761-AC9A-9B5F176BD41C}"/>
              </a:ext>
            </a:extLst>
          </p:cNvPr>
          <p:cNvSpPr>
            <a:spLocks noGrp="1"/>
          </p:cNvSpPr>
          <p:nvPr>
            <p:ph type="title"/>
          </p:nvPr>
        </p:nvSpPr>
        <p:spPr>
          <a:xfrm>
            <a:off x="588263" y="457200"/>
            <a:ext cx="11018520" cy="1107996"/>
          </a:xfrm>
        </p:spPr>
        <p:txBody>
          <a:bodyPr/>
          <a:lstStyle/>
          <a:p>
            <a:r>
              <a:rPr lang="en-US" dirty="0"/>
              <a:t>Microsoft Power Platform and Dynamics 365 Architecture </a:t>
            </a:r>
          </a:p>
        </p:txBody>
      </p:sp>
      <p:sp>
        <p:nvSpPr>
          <p:cNvPr id="6" name="Rectangle 5">
            <a:extLst>
              <a:ext uri="{FF2B5EF4-FFF2-40B4-BE49-F238E27FC236}">
                <a16:creationId xmlns:a16="http://schemas.microsoft.com/office/drawing/2014/main" id="{27308781-6407-4BE7-82E3-D6593CE01A6B}"/>
              </a:ext>
            </a:extLst>
          </p:cNvPr>
          <p:cNvSpPr/>
          <p:nvPr/>
        </p:nvSpPr>
        <p:spPr bwMode="auto">
          <a:xfrm>
            <a:off x="233079" y="4098289"/>
            <a:ext cx="2625105" cy="4185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ctr" anchorCtr="0" forceAA="0" compatLnSpc="1">
            <a:prstTxWarp prst="textNoShape">
              <a:avLst/>
            </a:prstTxWarp>
            <a:noAutofit/>
          </a:bodyPr>
          <a:lstStyle/>
          <a:p>
            <a:pPr defTabSz="1268006" fontAlgn="base">
              <a:spcBef>
                <a:spcPct val="0"/>
              </a:spcBef>
              <a:spcAft>
                <a:spcPct val="0"/>
              </a:spcAft>
              <a:defRPr/>
            </a:pPr>
            <a:r>
              <a:rPr lang="en-US" sz="2176" b="1" dirty="0">
                <a:solidFill>
                  <a:srgbClr val="000000"/>
                </a:solidFill>
                <a:latin typeface="Segoe UI"/>
                <a:ea typeface="Segoe UI" pitchFamily="34" charset="0"/>
                <a:cs typeface="Segoe UI" pitchFamily="34" charset="0"/>
              </a:rPr>
              <a:t>Microsoft Power </a:t>
            </a:r>
            <a:br>
              <a:rPr lang="en-US" sz="2176" b="1" dirty="0">
                <a:solidFill>
                  <a:srgbClr val="000000"/>
                </a:solidFill>
                <a:latin typeface="Segoe UI"/>
                <a:ea typeface="Segoe UI" pitchFamily="34" charset="0"/>
                <a:cs typeface="Segoe UI" pitchFamily="34" charset="0"/>
              </a:rPr>
            </a:br>
            <a:r>
              <a:rPr lang="en-US" sz="2176" b="1" dirty="0">
                <a:solidFill>
                  <a:srgbClr val="000000"/>
                </a:solidFill>
                <a:latin typeface="Segoe UI"/>
                <a:ea typeface="Segoe UI" pitchFamily="34" charset="0"/>
                <a:cs typeface="Segoe UI" pitchFamily="34" charset="0"/>
              </a:rPr>
              <a:t>Platform</a:t>
            </a:r>
          </a:p>
        </p:txBody>
      </p:sp>
      <p:sp>
        <p:nvSpPr>
          <p:cNvPr id="7" name="Rectangle 6">
            <a:extLst>
              <a:ext uri="{FF2B5EF4-FFF2-40B4-BE49-F238E27FC236}">
                <a16:creationId xmlns:a16="http://schemas.microsoft.com/office/drawing/2014/main" id="{202D949C-F29C-4CA7-BE24-9C771467FCD4}"/>
              </a:ext>
            </a:extLst>
          </p:cNvPr>
          <p:cNvSpPr/>
          <p:nvPr/>
        </p:nvSpPr>
        <p:spPr bwMode="auto">
          <a:xfrm>
            <a:off x="233079" y="2180824"/>
            <a:ext cx="2625105" cy="4185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ctr" anchorCtr="0" forceAA="0" compatLnSpc="1">
            <a:prstTxWarp prst="textNoShape">
              <a:avLst/>
            </a:prstTxWarp>
            <a:noAutofit/>
          </a:bodyPr>
          <a:lstStyle/>
          <a:p>
            <a:pPr defTabSz="1268006" fontAlgn="base">
              <a:spcBef>
                <a:spcPct val="0"/>
              </a:spcBef>
              <a:spcAft>
                <a:spcPct val="0"/>
              </a:spcAft>
              <a:defRPr/>
            </a:pPr>
            <a:r>
              <a:rPr lang="en-US" sz="2176" b="1" dirty="0">
                <a:solidFill>
                  <a:srgbClr val="000000"/>
                </a:solidFill>
                <a:latin typeface="Segoe UI"/>
                <a:ea typeface="Segoe UI" pitchFamily="34" charset="0"/>
                <a:cs typeface="Segoe UI" pitchFamily="34" charset="0"/>
              </a:rPr>
              <a:t>Apps</a:t>
            </a:r>
          </a:p>
        </p:txBody>
      </p:sp>
      <p:sp>
        <p:nvSpPr>
          <p:cNvPr id="8" name="Rectangle 7">
            <a:extLst>
              <a:ext uri="{FF2B5EF4-FFF2-40B4-BE49-F238E27FC236}">
                <a16:creationId xmlns:a16="http://schemas.microsoft.com/office/drawing/2014/main" id="{866E979E-917B-4AD7-AC9A-C43002987334}"/>
              </a:ext>
            </a:extLst>
          </p:cNvPr>
          <p:cNvSpPr/>
          <p:nvPr/>
        </p:nvSpPr>
        <p:spPr bwMode="auto">
          <a:xfrm>
            <a:off x="74815" y="2998431"/>
            <a:ext cx="12192000" cy="609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B17C722B-F4D7-4196-880B-9975F04AC1D9}"/>
              </a:ext>
            </a:extLst>
          </p:cNvPr>
          <p:cNvSpPr/>
          <p:nvPr/>
        </p:nvSpPr>
        <p:spPr bwMode="auto">
          <a:xfrm>
            <a:off x="4235040" y="2460442"/>
            <a:ext cx="1613992" cy="2636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defRPr/>
            </a:pPr>
            <a:r>
              <a:rPr lang="en-US" sz="1467" dirty="0">
                <a:solidFill>
                  <a:srgbClr val="000000"/>
                </a:solidFill>
                <a:latin typeface="Segoe UI Semibold"/>
                <a:cs typeface="Segoe UI" pitchFamily="34" charset="0"/>
              </a:rPr>
              <a:t>Service</a:t>
            </a:r>
          </a:p>
        </p:txBody>
      </p:sp>
      <p:sp>
        <p:nvSpPr>
          <p:cNvPr id="41" name="Rectangle 40">
            <a:extLst>
              <a:ext uri="{FF2B5EF4-FFF2-40B4-BE49-F238E27FC236}">
                <a16:creationId xmlns:a16="http://schemas.microsoft.com/office/drawing/2014/main" id="{E19966DF-84A2-4504-8C66-1D6D9CE5E1AB}"/>
              </a:ext>
            </a:extLst>
          </p:cNvPr>
          <p:cNvSpPr/>
          <p:nvPr/>
        </p:nvSpPr>
        <p:spPr bwMode="auto">
          <a:xfrm>
            <a:off x="5845750" y="2466712"/>
            <a:ext cx="1613992" cy="527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defRPr/>
            </a:pPr>
            <a:r>
              <a:rPr lang="en-US" sz="1467" dirty="0">
                <a:solidFill>
                  <a:srgbClr val="000000"/>
                </a:solidFill>
                <a:latin typeface="Segoe UI Semibold"/>
                <a:cs typeface="Segoe UI" pitchFamily="34" charset="0"/>
              </a:rPr>
              <a:t>Finance</a:t>
            </a:r>
          </a:p>
        </p:txBody>
      </p:sp>
      <p:sp>
        <p:nvSpPr>
          <p:cNvPr id="42" name="Rectangle 41">
            <a:extLst>
              <a:ext uri="{FF2B5EF4-FFF2-40B4-BE49-F238E27FC236}">
                <a16:creationId xmlns:a16="http://schemas.microsoft.com/office/drawing/2014/main" id="{7A07CC4D-B757-46D4-995A-3372662CF0E5}"/>
              </a:ext>
            </a:extLst>
          </p:cNvPr>
          <p:cNvSpPr/>
          <p:nvPr/>
        </p:nvSpPr>
        <p:spPr bwMode="auto">
          <a:xfrm>
            <a:off x="7660726" y="2362792"/>
            <a:ext cx="1613992" cy="527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defRPr/>
            </a:pPr>
            <a:r>
              <a:rPr lang="en-US" sz="1467" dirty="0">
                <a:solidFill>
                  <a:srgbClr val="000000"/>
                </a:solidFill>
                <a:latin typeface="Segoe UI Semibold"/>
                <a:cs typeface="Segoe UI" pitchFamily="34" charset="0"/>
              </a:rPr>
              <a:t>Remote </a:t>
            </a:r>
            <a:br>
              <a:rPr lang="en-US" sz="1467" dirty="0">
                <a:solidFill>
                  <a:srgbClr val="000000"/>
                </a:solidFill>
                <a:latin typeface="Segoe UI Semibold"/>
                <a:cs typeface="Segoe UI" pitchFamily="34" charset="0"/>
              </a:rPr>
            </a:br>
            <a:r>
              <a:rPr lang="en-US" sz="1467" dirty="0">
                <a:solidFill>
                  <a:srgbClr val="000000"/>
                </a:solidFill>
                <a:latin typeface="Segoe UI Semibold"/>
                <a:cs typeface="Segoe UI" pitchFamily="34" charset="0"/>
              </a:rPr>
              <a:t>Assist</a:t>
            </a:r>
          </a:p>
        </p:txBody>
      </p:sp>
      <p:sp>
        <p:nvSpPr>
          <p:cNvPr id="69" name="Rectangle 68">
            <a:extLst>
              <a:ext uri="{FF2B5EF4-FFF2-40B4-BE49-F238E27FC236}">
                <a16:creationId xmlns:a16="http://schemas.microsoft.com/office/drawing/2014/main" id="{135BE30B-41A1-4DB1-8460-A8B596B0734F}"/>
              </a:ext>
            </a:extLst>
          </p:cNvPr>
          <p:cNvSpPr/>
          <p:nvPr/>
        </p:nvSpPr>
        <p:spPr bwMode="auto">
          <a:xfrm>
            <a:off x="2420064" y="2443242"/>
            <a:ext cx="1613992" cy="2636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defRPr/>
            </a:pPr>
            <a:r>
              <a:rPr lang="en-US" sz="1467" dirty="0">
                <a:solidFill>
                  <a:srgbClr val="000000"/>
                </a:solidFill>
                <a:latin typeface="Segoe UI Semibold"/>
                <a:cs typeface="Segoe UI" pitchFamily="34" charset="0"/>
              </a:rPr>
              <a:t>Sales</a:t>
            </a:r>
          </a:p>
        </p:txBody>
      </p:sp>
      <p:pic>
        <p:nvPicPr>
          <p:cNvPr id="73" name="Picture 72">
            <a:extLst>
              <a:ext uri="{FF2B5EF4-FFF2-40B4-BE49-F238E27FC236}">
                <a16:creationId xmlns:a16="http://schemas.microsoft.com/office/drawing/2014/main" id="{0B7D1CB1-398E-4588-8D7E-209B4331C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2456" y="1813962"/>
            <a:ext cx="546849" cy="546849"/>
          </a:xfrm>
          <a:prstGeom prst="rect">
            <a:avLst/>
          </a:prstGeom>
        </p:spPr>
      </p:pic>
      <p:sp>
        <p:nvSpPr>
          <p:cNvPr id="74" name="TextBox 73">
            <a:extLst>
              <a:ext uri="{FF2B5EF4-FFF2-40B4-BE49-F238E27FC236}">
                <a16:creationId xmlns:a16="http://schemas.microsoft.com/office/drawing/2014/main" id="{37E792DD-EEF5-44CD-A7B2-B1F842A51E4C}"/>
              </a:ext>
            </a:extLst>
          </p:cNvPr>
          <p:cNvSpPr txBox="1"/>
          <p:nvPr/>
        </p:nvSpPr>
        <p:spPr>
          <a:xfrm>
            <a:off x="9617044" y="1813962"/>
            <a:ext cx="2535694" cy="837152"/>
          </a:xfrm>
          <a:prstGeom prst="rect">
            <a:avLst/>
          </a:prstGeom>
          <a:noFill/>
        </p:spPr>
        <p:txBody>
          <a:bodyPr wrap="none" lIns="243840" tIns="195072" rIns="243840" bIns="195072" rtlCol="0">
            <a:spAutoFit/>
          </a:bodyPr>
          <a:lstStyle/>
          <a:p>
            <a:pPr>
              <a:lnSpc>
                <a:spcPct val="90000"/>
              </a:lnSpc>
              <a:spcAft>
                <a:spcPts val="800"/>
              </a:spcAft>
            </a:pPr>
            <a:r>
              <a:rPr lang="en-US" sz="3200" dirty="0">
                <a:gradFill>
                  <a:gsLst>
                    <a:gs pos="2917">
                      <a:schemeClr val="tx1"/>
                    </a:gs>
                    <a:gs pos="30000">
                      <a:schemeClr val="tx1"/>
                    </a:gs>
                  </a:gsLst>
                  <a:lin ang="5400000" scaled="0"/>
                </a:gradFill>
              </a:rPr>
              <a:t>and more…</a:t>
            </a:r>
          </a:p>
        </p:txBody>
      </p:sp>
      <p:pic>
        <p:nvPicPr>
          <p:cNvPr id="77" name="Picture 76">
            <a:extLst>
              <a:ext uri="{FF2B5EF4-FFF2-40B4-BE49-F238E27FC236}">
                <a16:creationId xmlns:a16="http://schemas.microsoft.com/office/drawing/2014/main" id="{93831DB6-7416-4FDB-BB5D-856DE3E5C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807" y="1833617"/>
            <a:ext cx="574328" cy="574328"/>
          </a:xfrm>
          <a:prstGeom prst="rect">
            <a:avLst/>
          </a:prstGeom>
        </p:spPr>
      </p:pic>
      <p:pic>
        <p:nvPicPr>
          <p:cNvPr id="79" name="Picture 78">
            <a:extLst>
              <a:ext uri="{FF2B5EF4-FFF2-40B4-BE49-F238E27FC236}">
                <a16:creationId xmlns:a16="http://schemas.microsoft.com/office/drawing/2014/main" id="{5EECC2D6-5FFA-4E9B-A9FB-B884110CAD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2155" y="1813962"/>
            <a:ext cx="546849" cy="546849"/>
          </a:xfrm>
          <a:prstGeom prst="rect">
            <a:avLst/>
          </a:prstGeom>
        </p:spPr>
      </p:pic>
      <p:pic>
        <p:nvPicPr>
          <p:cNvPr id="81" name="Picture 80">
            <a:extLst>
              <a:ext uri="{FF2B5EF4-FFF2-40B4-BE49-F238E27FC236}">
                <a16:creationId xmlns:a16="http://schemas.microsoft.com/office/drawing/2014/main" id="{2EAF20EC-748D-4887-9D68-85F941F1FE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9477" y="1810551"/>
            <a:ext cx="527357" cy="527357"/>
          </a:xfrm>
          <a:prstGeom prst="rect">
            <a:avLst/>
          </a:prstGeom>
        </p:spPr>
      </p:pic>
      <p:pic>
        <p:nvPicPr>
          <p:cNvPr id="4" name="Picture 2">
            <a:extLst>
              <a:ext uri="{FF2B5EF4-FFF2-40B4-BE49-F238E27FC236}">
                <a16:creationId xmlns:a16="http://schemas.microsoft.com/office/drawing/2014/main" id="{49CA8CE7-86E6-48EC-9748-441DB1DDD0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9565" y="3773825"/>
            <a:ext cx="652822" cy="6528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0DC8E3E-40FA-42F9-823B-78CD1AEBD4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9313" y="3820088"/>
            <a:ext cx="652822" cy="6528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187371CB-99D0-4314-9F4A-56A811D000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99767" y="3796957"/>
            <a:ext cx="652822" cy="6528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2DBA9E9A-DB39-4315-8B0C-2DCE731ECE5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61273" y="3843221"/>
            <a:ext cx="652822" cy="65282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82">
            <a:extLst>
              <a:ext uri="{FF2B5EF4-FFF2-40B4-BE49-F238E27FC236}">
                <a16:creationId xmlns:a16="http://schemas.microsoft.com/office/drawing/2014/main" id="{476C6075-4D8E-4043-B4D8-ADF7875BF60A}"/>
              </a:ext>
            </a:extLst>
          </p:cNvPr>
          <p:cNvSpPr/>
          <p:nvPr/>
        </p:nvSpPr>
        <p:spPr bwMode="auto">
          <a:xfrm>
            <a:off x="2775600" y="4633856"/>
            <a:ext cx="1148966" cy="2360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0663" fontAlgn="base">
              <a:lnSpc>
                <a:spcPct val="90000"/>
              </a:lnSpc>
              <a:spcBef>
                <a:spcPct val="0"/>
              </a:spcBef>
              <a:spcAft>
                <a:spcPts val="408"/>
              </a:spcAft>
              <a:defRPr/>
            </a:pPr>
            <a:r>
              <a:rPr lang="en-US" sz="1224" b="1" kern="0" dirty="0">
                <a:solidFill>
                  <a:schemeClr val="tx2"/>
                </a:solidFill>
                <a:latin typeface="Segoe UI Semibold" panose="020B0502040204020203" pitchFamily="34" charset="0"/>
                <a:cs typeface="Segoe UI Semibold" panose="020B0502040204020203" pitchFamily="34" charset="0"/>
              </a:rPr>
              <a:t>Power Apps</a:t>
            </a:r>
          </a:p>
        </p:txBody>
      </p:sp>
      <p:sp>
        <p:nvSpPr>
          <p:cNvPr id="12" name="Rectangle 183">
            <a:extLst>
              <a:ext uri="{FF2B5EF4-FFF2-40B4-BE49-F238E27FC236}">
                <a16:creationId xmlns:a16="http://schemas.microsoft.com/office/drawing/2014/main" id="{98B59873-4189-49BA-93CD-45A2A9AA7757}"/>
              </a:ext>
            </a:extLst>
          </p:cNvPr>
          <p:cNvSpPr/>
          <p:nvPr/>
        </p:nvSpPr>
        <p:spPr bwMode="auto">
          <a:xfrm>
            <a:off x="4429112" y="4627439"/>
            <a:ext cx="1082084" cy="2360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0663" fontAlgn="base">
              <a:lnSpc>
                <a:spcPct val="90000"/>
              </a:lnSpc>
              <a:spcBef>
                <a:spcPct val="0"/>
              </a:spcBef>
              <a:spcAft>
                <a:spcPts val="408"/>
              </a:spcAft>
              <a:defRPr/>
            </a:pPr>
            <a:r>
              <a:rPr lang="en-US" sz="1224" b="1" kern="0" dirty="0">
                <a:solidFill>
                  <a:schemeClr val="tx2"/>
                </a:solidFill>
                <a:latin typeface="Segoe UI Semibold" panose="020B0502040204020203" pitchFamily="34" charset="0"/>
                <a:cs typeface="Segoe UI Semibold" panose="020B0502040204020203" pitchFamily="34" charset="0"/>
              </a:rPr>
              <a:t>Power Automate</a:t>
            </a:r>
          </a:p>
        </p:txBody>
      </p:sp>
      <p:sp>
        <p:nvSpPr>
          <p:cNvPr id="13" name="Rectangle 184">
            <a:extLst>
              <a:ext uri="{FF2B5EF4-FFF2-40B4-BE49-F238E27FC236}">
                <a16:creationId xmlns:a16="http://schemas.microsoft.com/office/drawing/2014/main" id="{F8CED391-3689-4044-934C-30B2D29A4A88}"/>
              </a:ext>
            </a:extLst>
          </p:cNvPr>
          <p:cNvSpPr/>
          <p:nvPr/>
        </p:nvSpPr>
        <p:spPr bwMode="auto">
          <a:xfrm>
            <a:off x="5723457" y="4636349"/>
            <a:ext cx="1937269" cy="2335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0663" fontAlgn="base">
              <a:lnSpc>
                <a:spcPct val="90000"/>
              </a:lnSpc>
              <a:spcBef>
                <a:spcPct val="0"/>
              </a:spcBef>
              <a:spcAft>
                <a:spcPts val="408"/>
              </a:spcAft>
              <a:defRPr/>
            </a:pPr>
            <a:r>
              <a:rPr lang="en-US" sz="1224" b="1" kern="0">
                <a:solidFill>
                  <a:schemeClr val="tx2"/>
                </a:solidFill>
                <a:latin typeface="Segoe UI Semibold" panose="020B0502040204020203" pitchFamily="34" charset="0"/>
                <a:cs typeface="Segoe UI Semibold" panose="020B0502040204020203" pitchFamily="34" charset="0"/>
              </a:rPr>
              <a:t>Power Virtual Agents</a:t>
            </a:r>
          </a:p>
        </p:txBody>
      </p:sp>
      <p:sp>
        <p:nvSpPr>
          <p:cNvPr id="14" name="Rectangle 1231">
            <a:extLst>
              <a:ext uri="{FF2B5EF4-FFF2-40B4-BE49-F238E27FC236}">
                <a16:creationId xmlns:a16="http://schemas.microsoft.com/office/drawing/2014/main" id="{E71B2920-2CF0-44D6-82E7-9E31862DEB77}"/>
              </a:ext>
            </a:extLst>
          </p:cNvPr>
          <p:cNvSpPr/>
          <p:nvPr/>
        </p:nvSpPr>
        <p:spPr>
          <a:xfrm>
            <a:off x="7845908" y="4615066"/>
            <a:ext cx="1139640" cy="247518"/>
          </a:xfrm>
          <a:prstGeom prst="rect">
            <a:avLst/>
          </a:prstGeom>
        </p:spPr>
        <p:txBody>
          <a:bodyPr wrap="square" lIns="0" tIns="0" rIns="0" bIns="0">
            <a:noAutofit/>
          </a:bodyPr>
          <a:lstStyle/>
          <a:p>
            <a:pPr algn="ctr" defTabSz="878390">
              <a:defRPr/>
            </a:pPr>
            <a:r>
              <a:rPr lang="en-US" sz="1224" b="1">
                <a:solidFill>
                  <a:schemeClr val="tx2"/>
                </a:solidFill>
                <a:latin typeface="Segoe UI Semibold" panose="020B0502040204020203" pitchFamily="34" charset="0"/>
                <a:cs typeface="Segoe UI Semibold" panose="020B0502040204020203" pitchFamily="34" charset="0"/>
              </a:rPr>
              <a:t>Power BI</a:t>
            </a:r>
          </a:p>
        </p:txBody>
      </p:sp>
      <p:sp>
        <p:nvSpPr>
          <p:cNvPr id="15" name="TextBox 53">
            <a:extLst>
              <a:ext uri="{FF2B5EF4-FFF2-40B4-BE49-F238E27FC236}">
                <a16:creationId xmlns:a16="http://schemas.microsoft.com/office/drawing/2014/main" id="{90F1E609-7190-40BA-8AAF-C5A891DDD6E8}"/>
              </a:ext>
            </a:extLst>
          </p:cNvPr>
          <p:cNvSpPr txBox="1"/>
          <p:nvPr/>
        </p:nvSpPr>
        <p:spPr>
          <a:xfrm>
            <a:off x="4073716" y="5796502"/>
            <a:ext cx="1782492" cy="286306"/>
          </a:xfrm>
          <a:prstGeom prst="rect">
            <a:avLst/>
          </a:prstGeom>
          <a:noFill/>
        </p:spPr>
        <p:txBody>
          <a:bodyPr wrap="square" rtlCol="0">
            <a:spAutoFit/>
          </a:bodyPr>
          <a:lstStyle/>
          <a:p>
            <a:pPr algn="ctr" defTabSz="932239">
              <a:defRPr/>
            </a:pPr>
            <a:r>
              <a:rPr lang="en-US" sz="1224" dirty="0">
                <a:solidFill>
                  <a:schemeClr val="tx2"/>
                </a:solidFill>
                <a:latin typeface="Segoe UI Semibold"/>
                <a:cs typeface="Segoe UI Semibold" panose="020B0702040204020203" pitchFamily="34" charset="0"/>
              </a:rPr>
              <a:t>Microsoft </a:t>
            </a:r>
            <a:r>
              <a:rPr lang="en-US" sz="1224" dirty="0" err="1">
                <a:solidFill>
                  <a:schemeClr val="tx2"/>
                </a:solidFill>
                <a:latin typeface="Segoe UI Semibold"/>
                <a:cs typeface="Segoe UI Semibold" panose="020B0702040204020203" pitchFamily="34" charset="0"/>
              </a:rPr>
              <a:t>Dataverse</a:t>
            </a:r>
            <a:endParaRPr lang="en-US" sz="1224" dirty="0">
              <a:solidFill>
                <a:schemeClr val="tx2"/>
              </a:solidFill>
              <a:latin typeface="Segoe UI Semibold"/>
              <a:cs typeface="Segoe UI Semibold" panose="020B0702040204020203" pitchFamily="34" charset="0"/>
            </a:endParaRPr>
          </a:p>
        </p:txBody>
      </p:sp>
      <p:sp>
        <p:nvSpPr>
          <p:cNvPr id="17" name="TextBox 54">
            <a:extLst>
              <a:ext uri="{FF2B5EF4-FFF2-40B4-BE49-F238E27FC236}">
                <a16:creationId xmlns:a16="http://schemas.microsoft.com/office/drawing/2014/main" id="{BF2AA62E-7476-42F1-AD3C-BEC5995EFC03}"/>
              </a:ext>
            </a:extLst>
          </p:cNvPr>
          <p:cNvSpPr txBox="1"/>
          <p:nvPr/>
        </p:nvSpPr>
        <p:spPr>
          <a:xfrm>
            <a:off x="2426250" y="5796502"/>
            <a:ext cx="1782492" cy="286306"/>
          </a:xfrm>
          <a:prstGeom prst="rect">
            <a:avLst/>
          </a:prstGeom>
          <a:solidFill>
            <a:schemeClr val="bg1"/>
          </a:solidFill>
        </p:spPr>
        <p:txBody>
          <a:bodyPr wrap="square" rtlCol="0">
            <a:spAutoFit/>
          </a:bodyPr>
          <a:lstStyle/>
          <a:p>
            <a:pPr algn="ctr" defTabSz="932239">
              <a:defRPr/>
            </a:pPr>
            <a:r>
              <a:rPr lang="en-US" sz="1224" dirty="0">
                <a:solidFill>
                  <a:schemeClr val="tx2"/>
                </a:solidFill>
                <a:latin typeface="Segoe UI Semibold"/>
                <a:cs typeface="Segoe UI Semibold" panose="020B0702040204020203" pitchFamily="34" charset="0"/>
              </a:rPr>
              <a:t>AI Builder </a:t>
            </a:r>
          </a:p>
        </p:txBody>
      </p:sp>
      <p:sp>
        <p:nvSpPr>
          <p:cNvPr id="19" name="TextBox 55">
            <a:extLst>
              <a:ext uri="{FF2B5EF4-FFF2-40B4-BE49-F238E27FC236}">
                <a16:creationId xmlns:a16="http://schemas.microsoft.com/office/drawing/2014/main" id="{73CC150B-DE35-4FEA-B3F7-34E69F330C6D}"/>
              </a:ext>
            </a:extLst>
          </p:cNvPr>
          <p:cNvSpPr txBox="1"/>
          <p:nvPr/>
        </p:nvSpPr>
        <p:spPr>
          <a:xfrm>
            <a:off x="5702540" y="5796502"/>
            <a:ext cx="1782492" cy="286306"/>
          </a:xfrm>
          <a:prstGeom prst="rect">
            <a:avLst/>
          </a:prstGeom>
          <a:noFill/>
        </p:spPr>
        <p:txBody>
          <a:bodyPr wrap="square" rtlCol="0">
            <a:spAutoFit/>
          </a:bodyPr>
          <a:lstStyle/>
          <a:p>
            <a:pPr algn="ctr" defTabSz="932239">
              <a:defRPr/>
            </a:pPr>
            <a:r>
              <a:rPr lang="en-US" sz="1224" dirty="0">
                <a:solidFill>
                  <a:schemeClr val="tx2"/>
                </a:solidFill>
                <a:latin typeface="Segoe UI Semibold"/>
                <a:cs typeface="Segoe UI Semibold" panose="020B0702040204020203" pitchFamily="34" charset="0"/>
              </a:rPr>
              <a:t>Data Connectors </a:t>
            </a:r>
          </a:p>
        </p:txBody>
      </p:sp>
      <p:pic>
        <p:nvPicPr>
          <p:cNvPr id="21" name="Graphic 45">
            <a:extLst>
              <a:ext uri="{FF2B5EF4-FFF2-40B4-BE49-F238E27FC236}">
                <a16:creationId xmlns:a16="http://schemas.microsoft.com/office/drawing/2014/main" id="{F5C931A3-4D18-4FB4-B80D-5C91C4CC8CB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10898" y="5319446"/>
            <a:ext cx="397652" cy="408302"/>
          </a:xfrm>
          <a:prstGeom prst="rect">
            <a:avLst/>
          </a:prstGeom>
        </p:spPr>
      </p:pic>
      <p:sp>
        <p:nvSpPr>
          <p:cNvPr id="23" name="plug" title="Icon of a power plug showing an A to B connection">
            <a:extLst>
              <a:ext uri="{FF2B5EF4-FFF2-40B4-BE49-F238E27FC236}">
                <a16:creationId xmlns:a16="http://schemas.microsoft.com/office/drawing/2014/main" id="{1E9FB442-BB20-411A-99A6-FB158FCB7530}"/>
              </a:ext>
            </a:extLst>
          </p:cNvPr>
          <p:cNvSpPr>
            <a:spLocks noChangeAspect="1" noEditPoints="1"/>
          </p:cNvSpPr>
          <p:nvPr/>
        </p:nvSpPr>
        <p:spPr bwMode="auto">
          <a:xfrm>
            <a:off x="6408801" y="5318257"/>
            <a:ext cx="359581" cy="34084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952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3234" tIns="46616" rIns="93234" bIns="4661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239">
              <a:defRPr/>
            </a:pPr>
            <a:endParaRPr lang="en-US" sz="918">
              <a:solidFill>
                <a:srgbClr val="FFFFFF"/>
              </a:solidFill>
              <a:latin typeface="Segoe UI"/>
            </a:endParaRPr>
          </a:p>
        </p:txBody>
      </p:sp>
      <p:sp>
        <p:nvSpPr>
          <p:cNvPr id="25" name="monitor_3" title="Icon of a monitor with a checkmark on the lower right corner">
            <a:extLst>
              <a:ext uri="{FF2B5EF4-FFF2-40B4-BE49-F238E27FC236}">
                <a16:creationId xmlns:a16="http://schemas.microsoft.com/office/drawing/2014/main" id="{A800A267-2121-4A9C-93B7-39061B4D1BB8}"/>
              </a:ext>
            </a:extLst>
          </p:cNvPr>
          <p:cNvSpPr>
            <a:spLocks noChangeAspect="1" noEditPoints="1"/>
          </p:cNvSpPr>
          <p:nvPr/>
        </p:nvSpPr>
        <p:spPr bwMode="auto">
          <a:xfrm>
            <a:off x="8076229" y="5352219"/>
            <a:ext cx="397780" cy="319011"/>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7" name="TextBox 39">
            <a:extLst>
              <a:ext uri="{FF2B5EF4-FFF2-40B4-BE49-F238E27FC236}">
                <a16:creationId xmlns:a16="http://schemas.microsoft.com/office/drawing/2014/main" id="{29FDE6A2-F84C-4CCB-809F-38F4744034FF}"/>
              </a:ext>
            </a:extLst>
          </p:cNvPr>
          <p:cNvSpPr txBox="1"/>
          <p:nvPr/>
        </p:nvSpPr>
        <p:spPr>
          <a:xfrm>
            <a:off x="7308231" y="5796502"/>
            <a:ext cx="1782492" cy="286306"/>
          </a:xfrm>
          <a:prstGeom prst="rect">
            <a:avLst/>
          </a:prstGeom>
          <a:noFill/>
        </p:spPr>
        <p:txBody>
          <a:bodyPr wrap="square" rtlCol="0">
            <a:spAutoFit/>
          </a:bodyPr>
          <a:lstStyle/>
          <a:p>
            <a:pPr algn="ctr" defTabSz="932239">
              <a:defRPr/>
            </a:pPr>
            <a:r>
              <a:rPr lang="en-US" sz="1224" dirty="0">
                <a:solidFill>
                  <a:schemeClr val="tx2"/>
                </a:solidFill>
                <a:latin typeface="Segoe UI Semibold"/>
                <a:cs typeface="Segoe UI Semibold" panose="020B0702040204020203" pitchFamily="34" charset="0"/>
              </a:rPr>
              <a:t>Management Tools</a:t>
            </a:r>
          </a:p>
        </p:txBody>
      </p:sp>
      <p:pic>
        <p:nvPicPr>
          <p:cNvPr id="29" name="Picture 3">
            <a:extLst>
              <a:ext uri="{FF2B5EF4-FFF2-40B4-BE49-F238E27FC236}">
                <a16:creationId xmlns:a16="http://schemas.microsoft.com/office/drawing/2014/main" id="{794D5B16-72C2-4742-A46E-09B26347F705}"/>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664" b="92437" l="1563" r="98047">
                        <a14:foregroundMark x1="6250" y1="50840" x2="6250" y2="50840"/>
                        <a14:foregroundMark x1="1563" y1="61345" x2="1563" y2="61345"/>
                        <a14:foregroundMark x1="16797" y1="91176" x2="16797" y2="91176"/>
                        <a14:foregroundMark x1="58594" y1="84874" x2="58594" y2="84874"/>
                        <a14:foregroundMark x1="88281" y1="74370" x2="88281" y2="74370"/>
                        <a14:foregroundMark x1="90234" y1="44958" x2="90234" y2="44958"/>
                        <a14:foregroundMark x1="89844" y1="26050" x2="89844" y2="26050"/>
                        <a14:foregroundMark x1="92188" y1="47479" x2="92188" y2="47479"/>
                        <a14:foregroundMark x1="56641" y1="92857" x2="56641" y2="92857"/>
                        <a14:foregroundMark x1="98047" y1="40756" x2="98047" y2="40756"/>
                      </a14:backgroundRemoval>
                    </a14:imgEffect>
                  </a14:imgLayer>
                </a14:imgProps>
              </a:ext>
            </a:extLst>
          </a:blip>
          <a:stretch>
            <a:fillRect/>
          </a:stretch>
        </p:blipFill>
        <p:spPr>
          <a:xfrm>
            <a:off x="4714111" y="5250680"/>
            <a:ext cx="501335" cy="466085"/>
          </a:xfrm>
          <a:prstGeom prst="rect">
            <a:avLst/>
          </a:prstGeom>
        </p:spPr>
      </p:pic>
    </p:spTree>
    <p:extLst>
      <p:ext uri="{BB962C8B-B14F-4D97-AF65-F5344CB8AC3E}">
        <p14:creationId xmlns:p14="http://schemas.microsoft.com/office/powerpoint/2010/main" val="482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78BE-9EAB-4196-9BA2-B1399B00EA58}"/>
              </a:ext>
            </a:extLst>
          </p:cNvPr>
          <p:cNvSpPr>
            <a:spLocks noGrp="1"/>
          </p:cNvSpPr>
          <p:nvPr>
            <p:ph type="title"/>
          </p:nvPr>
        </p:nvSpPr>
        <p:spPr>
          <a:xfrm>
            <a:off x="489079" y="228603"/>
            <a:ext cx="11296416" cy="738664"/>
          </a:xfrm>
        </p:spPr>
        <p:txBody>
          <a:bodyPr/>
          <a:lstStyle/>
          <a:p>
            <a:r>
              <a:rPr lang="en-US"/>
              <a:t>Environments</a:t>
            </a:r>
          </a:p>
        </p:txBody>
      </p:sp>
      <p:pic>
        <p:nvPicPr>
          <p:cNvPr id="347" name="Picture 346">
            <a:extLst>
              <a:ext uri="{FF2B5EF4-FFF2-40B4-BE49-F238E27FC236}">
                <a16:creationId xmlns:a16="http://schemas.microsoft.com/office/drawing/2014/main" id="{9400A912-5490-4643-A262-A41860298D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13081" y="2031026"/>
            <a:ext cx="10633243" cy="4566768"/>
          </a:xfrm>
          <a:prstGeom prst="rect">
            <a:avLst/>
          </a:prstGeom>
        </p:spPr>
      </p:pic>
      <p:sp>
        <p:nvSpPr>
          <p:cNvPr id="348" name="TextBox 347">
            <a:extLst>
              <a:ext uri="{FF2B5EF4-FFF2-40B4-BE49-F238E27FC236}">
                <a16:creationId xmlns:a16="http://schemas.microsoft.com/office/drawing/2014/main" id="{674530D4-F327-409A-AF65-1873CB6C6B53}"/>
              </a:ext>
            </a:extLst>
          </p:cNvPr>
          <p:cNvSpPr txBox="1"/>
          <p:nvPr/>
        </p:nvSpPr>
        <p:spPr>
          <a:xfrm>
            <a:off x="116039" y="1994859"/>
            <a:ext cx="3012491" cy="492443"/>
          </a:xfrm>
          <a:prstGeom prst="rect">
            <a:avLst/>
          </a:prstGeom>
          <a:solidFill>
            <a:schemeClr val="bg1"/>
          </a:solidFill>
        </p:spPr>
        <p:txBody>
          <a:bodyPr wrap="none" lIns="0" tIns="0" rIns="0" bIns="0" rtlCol="0">
            <a:spAutoFit/>
          </a:bodyPr>
          <a:lstStyle/>
          <a:p>
            <a:r>
              <a:rPr lang="en-US" sz="3200">
                <a:solidFill>
                  <a:srgbClr val="FF0000"/>
                </a:solidFill>
              </a:rPr>
              <a:t>Azure AD Tenant</a:t>
            </a:r>
          </a:p>
        </p:txBody>
      </p:sp>
      <p:sp>
        <p:nvSpPr>
          <p:cNvPr id="350" name="Arrow: Bent-Up 349">
            <a:extLst>
              <a:ext uri="{FF2B5EF4-FFF2-40B4-BE49-F238E27FC236}">
                <a16:creationId xmlns:a16="http://schemas.microsoft.com/office/drawing/2014/main" id="{694F0898-8DC0-4B83-B811-EFA1527E5854}"/>
              </a:ext>
            </a:extLst>
          </p:cNvPr>
          <p:cNvSpPr/>
          <p:nvPr/>
        </p:nvSpPr>
        <p:spPr bwMode="auto">
          <a:xfrm rot="5400000">
            <a:off x="705219" y="2604938"/>
            <a:ext cx="640641" cy="387173"/>
          </a:xfrm>
          <a:prstGeom prst="bentUpArrow">
            <a:avLst/>
          </a:prstGeom>
          <a:solidFill>
            <a:srgbClr val="FF000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
        <p:nvSpPr>
          <p:cNvPr id="351" name="TextBox 350">
            <a:extLst>
              <a:ext uri="{FF2B5EF4-FFF2-40B4-BE49-F238E27FC236}">
                <a16:creationId xmlns:a16="http://schemas.microsoft.com/office/drawing/2014/main" id="{9C107FE7-707B-4105-98E6-AFE2889D247A}"/>
              </a:ext>
            </a:extLst>
          </p:cNvPr>
          <p:cNvSpPr txBox="1"/>
          <p:nvPr/>
        </p:nvSpPr>
        <p:spPr>
          <a:xfrm>
            <a:off x="116039" y="4666619"/>
            <a:ext cx="2463238" cy="492443"/>
          </a:xfrm>
          <a:prstGeom prst="rect">
            <a:avLst/>
          </a:prstGeom>
          <a:solidFill>
            <a:schemeClr val="bg1"/>
          </a:solidFill>
        </p:spPr>
        <p:txBody>
          <a:bodyPr wrap="none" lIns="0" tIns="0" rIns="0" bIns="0" rtlCol="0">
            <a:spAutoFit/>
          </a:bodyPr>
          <a:lstStyle/>
          <a:p>
            <a:r>
              <a:rPr lang="en-US" sz="3200">
                <a:solidFill>
                  <a:srgbClr val="FF0000"/>
                </a:solidFill>
              </a:rPr>
              <a:t>Environments</a:t>
            </a:r>
          </a:p>
        </p:txBody>
      </p:sp>
      <p:sp>
        <p:nvSpPr>
          <p:cNvPr id="352" name="Arrow: Bent-Up 351">
            <a:extLst>
              <a:ext uri="{FF2B5EF4-FFF2-40B4-BE49-F238E27FC236}">
                <a16:creationId xmlns:a16="http://schemas.microsoft.com/office/drawing/2014/main" id="{CCD1A754-BDD8-4CFC-A8F1-8FE1DD04177B}"/>
              </a:ext>
            </a:extLst>
          </p:cNvPr>
          <p:cNvSpPr/>
          <p:nvPr/>
        </p:nvSpPr>
        <p:spPr bwMode="auto">
          <a:xfrm rot="5400000" flipH="1">
            <a:off x="1080700" y="3941003"/>
            <a:ext cx="979039" cy="472191"/>
          </a:xfrm>
          <a:prstGeom prst="bentUpArrow">
            <a:avLst>
              <a:gd name="adj1" fmla="val 12879"/>
              <a:gd name="adj2" fmla="val 25000"/>
              <a:gd name="adj3" fmla="val 23536"/>
            </a:avLst>
          </a:prstGeom>
          <a:solidFill>
            <a:srgbClr val="FF000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Tree>
    <p:extLst>
      <p:ext uri="{BB962C8B-B14F-4D97-AF65-F5344CB8AC3E}">
        <p14:creationId xmlns:p14="http://schemas.microsoft.com/office/powerpoint/2010/main" val="423664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AFBBF-CBF3-4C0B-B3FF-BBA1AE4DFD72}"/>
              </a:ext>
            </a:extLst>
          </p:cNvPr>
          <p:cNvSpPr>
            <a:spLocks noGrp="1"/>
          </p:cNvSpPr>
          <p:nvPr>
            <p:ph type="title"/>
          </p:nvPr>
        </p:nvSpPr>
        <p:spPr/>
        <p:txBody>
          <a:bodyPr/>
          <a:lstStyle/>
          <a:p>
            <a:r>
              <a:rPr lang="en-US" dirty="0"/>
              <a:t>What’s in an environment and what’s not</a:t>
            </a:r>
          </a:p>
        </p:txBody>
      </p:sp>
      <p:sp>
        <p:nvSpPr>
          <p:cNvPr id="4" name="Text Placeholder 3">
            <a:extLst>
              <a:ext uri="{FF2B5EF4-FFF2-40B4-BE49-F238E27FC236}">
                <a16:creationId xmlns:a16="http://schemas.microsoft.com/office/drawing/2014/main" id="{8AE9ED77-320C-4FBC-8098-69A8E41F7DA9}"/>
              </a:ext>
            </a:extLst>
          </p:cNvPr>
          <p:cNvSpPr>
            <a:spLocks noGrp="1"/>
          </p:cNvSpPr>
          <p:nvPr>
            <p:ph type="body" sz="quarter" idx="10"/>
          </p:nvPr>
        </p:nvSpPr>
        <p:spPr>
          <a:xfrm>
            <a:off x="354800" y="2829740"/>
            <a:ext cx="5378548" cy="2879314"/>
          </a:xfrm>
        </p:spPr>
        <p:txBody>
          <a:bodyPr/>
          <a:lstStyle/>
          <a:p>
            <a:r>
              <a:rPr lang="en-US" dirty="0"/>
              <a:t>Power Apps</a:t>
            </a:r>
          </a:p>
          <a:p>
            <a:r>
              <a:rPr lang="en-US" dirty="0"/>
              <a:t>Power Automate </a:t>
            </a:r>
          </a:p>
          <a:p>
            <a:r>
              <a:rPr lang="en-US" dirty="0"/>
              <a:t>Power Virtual Agent</a:t>
            </a:r>
          </a:p>
          <a:p>
            <a:r>
              <a:rPr lang="en-US" dirty="0"/>
              <a:t>Microsoft </a:t>
            </a:r>
            <a:r>
              <a:rPr lang="en-US" dirty="0" err="1"/>
              <a:t>Dataverse</a:t>
            </a:r>
            <a:endParaRPr lang="en-US" dirty="0"/>
          </a:p>
          <a:p>
            <a:r>
              <a:rPr lang="en-US" dirty="0"/>
              <a:t>Custom Connectors</a:t>
            </a:r>
          </a:p>
        </p:txBody>
      </p:sp>
      <p:sp>
        <p:nvSpPr>
          <p:cNvPr id="5" name="Text Placeholder 4">
            <a:extLst>
              <a:ext uri="{FF2B5EF4-FFF2-40B4-BE49-F238E27FC236}">
                <a16:creationId xmlns:a16="http://schemas.microsoft.com/office/drawing/2014/main" id="{71491627-A110-466F-B3FB-945C178F72AD}"/>
              </a:ext>
            </a:extLst>
          </p:cNvPr>
          <p:cNvSpPr>
            <a:spLocks noGrp="1"/>
          </p:cNvSpPr>
          <p:nvPr>
            <p:ph type="body" sz="quarter" idx="11"/>
          </p:nvPr>
        </p:nvSpPr>
        <p:spPr>
          <a:xfrm>
            <a:off x="6544214" y="2829740"/>
            <a:ext cx="5549669" cy="2571538"/>
          </a:xfrm>
        </p:spPr>
        <p:txBody>
          <a:bodyPr/>
          <a:lstStyle/>
          <a:p>
            <a:r>
              <a:rPr lang="en-US" dirty="0"/>
              <a:t>Power BI</a:t>
            </a:r>
          </a:p>
          <a:p>
            <a:r>
              <a:rPr lang="en-US" dirty="0"/>
              <a:t>Any Azure service deployed</a:t>
            </a:r>
          </a:p>
          <a:p>
            <a:r>
              <a:rPr lang="en-US" dirty="0"/>
              <a:t>Non-customer engagement Dynamics 365 apps (e.g. Finance)</a:t>
            </a:r>
          </a:p>
        </p:txBody>
      </p:sp>
      <p:sp>
        <p:nvSpPr>
          <p:cNvPr id="3" name="Rectangle 2">
            <a:extLst>
              <a:ext uri="{FF2B5EF4-FFF2-40B4-BE49-F238E27FC236}">
                <a16:creationId xmlns:a16="http://schemas.microsoft.com/office/drawing/2014/main" id="{BA6FEEC5-5C75-44EA-BEDE-41948560C0B6}"/>
              </a:ext>
            </a:extLst>
          </p:cNvPr>
          <p:cNvSpPr/>
          <p:nvPr/>
        </p:nvSpPr>
        <p:spPr bwMode="auto">
          <a:xfrm>
            <a:off x="269239" y="1605123"/>
            <a:ext cx="5549670" cy="6306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In an environment</a:t>
            </a:r>
          </a:p>
        </p:txBody>
      </p:sp>
      <p:sp>
        <p:nvSpPr>
          <p:cNvPr id="6" name="Rectangle 5">
            <a:extLst>
              <a:ext uri="{FF2B5EF4-FFF2-40B4-BE49-F238E27FC236}">
                <a16:creationId xmlns:a16="http://schemas.microsoft.com/office/drawing/2014/main" id="{E03E731C-F576-43B4-A230-D864D5577784}"/>
              </a:ext>
            </a:extLst>
          </p:cNvPr>
          <p:cNvSpPr/>
          <p:nvPr/>
        </p:nvSpPr>
        <p:spPr bwMode="auto">
          <a:xfrm>
            <a:off x="6458654" y="1605123"/>
            <a:ext cx="5549670" cy="6306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Not in an environment</a:t>
            </a:r>
          </a:p>
        </p:txBody>
      </p:sp>
    </p:spTree>
    <p:extLst>
      <p:ext uri="{BB962C8B-B14F-4D97-AF65-F5344CB8AC3E}">
        <p14:creationId xmlns:p14="http://schemas.microsoft.com/office/powerpoint/2010/main" val="71359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9E3A-7AE1-4317-8551-55CD82F3EB55}"/>
              </a:ext>
            </a:extLst>
          </p:cNvPr>
          <p:cNvSpPr>
            <a:spLocks noGrp="1"/>
          </p:cNvSpPr>
          <p:nvPr>
            <p:ph type="title"/>
          </p:nvPr>
        </p:nvSpPr>
        <p:spPr>
          <a:xfrm>
            <a:off x="489078" y="228602"/>
            <a:ext cx="11296417" cy="664797"/>
          </a:xfrm>
        </p:spPr>
        <p:txBody>
          <a:bodyPr/>
          <a:lstStyle/>
          <a:p>
            <a:r>
              <a:rPr lang="en-US" sz="4800"/>
              <a:t>Looking inside environments</a:t>
            </a:r>
          </a:p>
        </p:txBody>
      </p:sp>
      <p:sp>
        <p:nvSpPr>
          <p:cNvPr id="4" name="Rectangle 3">
            <a:extLst>
              <a:ext uri="{FF2B5EF4-FFF2-40B4-BE49-F238E27FC236}">
                <a16:creationId xmlns:a16="http://schemas.microsoft.com/office/drawing/2014/main" id="{0C07CFB3-A407-4062-A555-3C4E976D63BA}"/>
              </a:ext>
            </a:extLst>
          </p:cNvPr>
          <p:cNvSpPr/>
          <p:nvPr/>
        </p:nvSpPr>
        <p:spPr>
          <a:xfrm>
            <a:off x="900234" y="4175559"/>
            <a:ext cx="8063809" cy="9301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1219170"/>
            <a:r>
              <a:rPr lang="en-US" sz="1467">
                <a:solidFill>
                  <a:prstClr val="white"/>
                </a:solidFill>
                <a:latin typeface="Segoe UI Light"/>
              </a:rPr>
              <a:t>Microsoft Azure </a:t>
            </a:r>
          </a:p>
        </p:txBody>
      </p:sp>
      <p:sp>
        <p:nvSpPr>
          <p:cNvPr id="5" name="Rectangle 4">
            <a:extLst>
              <a:ext uri="{FF2B5EF4-FFF2-40B4-BE49-F238E27FC236}">
                <a16:creationId xmlns:a16="http://schemas.microsoft.com/office/drawing/2014/main" id="{9F810A7B-F23D-47B1-823D-89B9383DBB2E}"/>
              </a:ext>
            </a:extLst>
          </p:cNvPr>
          <p:cNvSpPr/>
          <p:nvPr/>
        </p:nvSpPr>
        <p:spPr>
          <a:xfrm>
            <a:off x="5094155" y="4372192"/>
            <a:ext cx="1861449" cy="276837"/>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a:solidFill>
                  <a:prstClr val="white"/>
                </a:solidFill>
                <a:latin typeface="Segoe UI Light"/>
              </a:rPr>
              <a:t>Logic Apps</a:t>
            </a:r>
          </a:p>
        </p:txBody>
      </p:sp>
      <p:sp>
        <p:nvSpPr>
          <p:cNvPr id="7" name="Rectangle 6">
            <a:extLst>
              <a:ext uri="{FF2B5EF4-FFF2-40B4-BE49-F238E27FC236}">
                <a16:creationId xmlns:a16="http://schemas.microsoft.com/office/drawing/2014/main" id="{B6BE3509-4758-4033-B674-4FB876940765}"/>
              </a:ext>
            </a:extLst>
          </p:cNvPr>
          <p:cNvSpPr/>
          <p:nvPr/>
        </p:nvSpPr>
        <p:spPr>
          <a:xfrm>
            <a:off x="7086745" y="4376387"/>
            <a:ext cx="1761688" cy="276837"/>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a:solidFill>
                  <a:prstClr val="white"/>
                </a:solidFill>
                <a:latin typeface="Segoe UI Light"/>
              </a:rPr>
              <a:t>Functions</a:t>
            </a:r>
          </a:p>
        </p:txBody>
      </p:sp>
      <p:sp>
        <p:nvSpPr>
          <p:cNvPr id="9" name="Rectangle 8">
            <a:extLst>
              <a:ext uri="{FF2B5EF4-FFF2-40B4-BE49-F238E27FC236}">
                <a16:creationId xmlns:a16="http://schemas.microsoft.com/office/drawing/2014/main" id="{B2153AFC-1C22-4F52-B8A7-A0417475A249}"/>
              </a:ext>
            </a:extLst>
          </p:cNvPr>
          <p:cNvSpPr/>
          <p:nvPr/>
        </p:nvSpPr>
        <p:spPr>
          <a:xfrm>
            <a:off x="5107228" y="4738958"/>
            <a:ext cx="1848376" cy="276837"/>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a:solidFill>
                  <a:prstClr val="white"/>
                </a:solidFill>
                <a:latin typeface="Segoe UI Light"/>
              </a:rPr>
              <a:t>Management API</a:t>
            </a:r>
          </a:p>
        </p:txBody>
      </p:sp>
      <p:sp>
        <p:nvSpPr>
          <p:cNvPr id="10" name="Rectangle 9">
            <a:extLst>
              <a:ext uri="{FF2B5EF4-FFF2-40B4-BE49-F238E27FC236}">
                <a16:creationId xmlns:a16="http://schemas.microsoft.com/office/drawing/2014/main" id="{A9C2A3B1-3573-4DE1-827D-42BB5474E946}"/>
              </a:ext>
            </a:extLst>
          </p:cNvPr>
          <p:cNvSpPr/>
          <p:nvPr/>
        </p:nvSpPr>
        <p:spPr>
          <a:xfrm>
            <a:off x="7086745" y="4729958"/>
            <a:ext cx="1761688" cy="276837"/>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a:solidFill>
                  <a:prstClr val="white"/>
                </a:solidFill>
                <a:latin typeface="Segoe UI Light"/>
              </a:rPr>
              <a:t>Storage</a:t>
            </a:r>
          </a:p>
        </p:txBody>
      </p:sp>
      <p:sp>
        <p:nvSpPr>
          <p:cNvPr id="11" name="Rectangle 10">
            <a:extLst>
              <a:ext uri="{FF2B5EF4-FFF2-40B4-BE49-F238E27FC236}">
                <a16:creationId xmlns:a16="http://schemas.microsoft.com/office/drawing/2014/main" id="{D068FC64-4389-4E1E-9DF5-F3132EAE582E}"/>
              </a:ext>
            </a:extLst>
          </p:cNvPr>
          <p:cNvSpPr/>
          <p:nvPr/>
        </p:nvSpPr>
        <p:spPr>
          <a:xfrm>
            <a:off x="2378509" y="1268269"/>
            <a:ext cx="1478273" cy="290729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1219170"/>
            <a:r>
              <a:rPr lang="en-US" sz="1467" dirty="0">
                <a:solidFill>
                  <a:prstClr val="white"/>
                </a:solidFill>
                <a:latin typeface="Segoe UI Light"/>
              </a:rPr>
              <a:t>Microsoft Power Platform</a:t>
            </a:r>
          </a:p>
          <a:p>
            <a:pPr algn="ctr" defTabSz="1219170"/>
            <a:endParaRPr lang="en-US" sz="1467" dirty="0">
              <a:solidFill>
                <a:prstClr val="white"/>
              </a:solidFill>
              <a:latin typeface="Segoe UI Light"/>
            </a:endParaRPr>
          </a:p>
          <a:p>
            <a:pPr algn="ctr" defTabSz="1219170"/>
            <a:r>
              <a:rPr lang="en-US" sz="1467" dirty="0">
                <a:solidFill>
                  <a:prstClr val="white"/>
                </a:solidFill>
                <a:latin typeface="Segoe UI Light"/>
              </a:rPr>
              <a:t>Environment</a:t>
            </a:r>
          </a:p>
        </p:txBody>
      </p:sp>
      <p:sp>
        <p:nvSpPr>
          <p:cNvPr id="13" name="Rectangle 12">
            <a:extLst>
              <a:ext uri="{FF2B5EF4-FFF2-40B4-BE49-F238E27FC236}">
                <a16:creationId xmlns:a16="http://schemas.microsoft.com/office/drawing/2014/main" id="{33D4F4EE-2FFD-46F4-B2CB-98D3E4745056}"/>
              </a:ext>
            </a:extLst>
          </p:cNvPr>
          <p:cNvSpPr/>
          <p:nvPr/>
        </p:nvSpPr>
        <p:spPr>
          <a:xfrm>
            <a:off x="900234" y="1268268"/>
            <a:ext cx="1478273" cy="2907291"/>
          </a:xfrm>
          <a:prstGeom prst="rect">
            <a:avLst/>
          </a:prstGeom>
          <a:solidFill>
            <a:schemeClr val="accent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1219170"/>
            <a:r>
              <a:rPr lang="en-US" sz="1467">
                <a:solidFill>
                  <a:prstClr val="white"/>
                </a:solidFill>
                <a:latin typeface="Segoe UI Light"/>
              </a:rPr>
              <a:t>Azure AD</a:t>
            </a:r>
          </a:p>
          <a:p>
            <a:pPr algn="ctr" defTabSz="1219170"/>
            <a:r>
              <a:rPr lang="en-US" sz="1467">
                <a:solidFill>
                  <a:prstClr val="white"/>
                </a:solidFill>
                <a:latin typeface="Segoe UI Light"/>
              </a:rPr>
              <a:t>Tenant</a:t>
            </a:r>
          </a:p>
        </p:txBody>
      </p:sp>
      <p:sp>
        <p:nvSpPr>
          <p:cNvPr id="14" name="Rectangle 13">
            <a:extLst>
              <a:ext uri="{FF2B5EF4-FFF2-40B4-BE49-F238E27FC236}">
                <a16:creationId xmlns:a16="http://schemas.microsoft.com/office/drawing/2014/main" id="{5D2ABABA-D7B3-4652-B64C-F90980A8850A}"/>
              </a:ext>
            </a:extLst>
          </p:cNvPr>
          <p:cNvSpPr/>
          <p:nvPr/>
        </p:nvSpPr>
        <p:spPr>
          <a:xfrm>
            <a:off x="2577458" y="2339911"/>
            <a:ext cx="1015067" cy="331365"/>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9170"/>
            <a:r>
              <a:rPr lang="en-US" sz="1200" dirty="0">
                <a:solidFill>
                  <a:prstClr val="white"/>
                </a:solidFill>
                <a:latin typeface="Segoe UI Light"/>
              </a:rPr>
              <a:t>Power Apps</a:t>
            </a:r>
          </a:p>
        </p:txBody>
      </p:sp>
      <p:sp>
        <p:nvSpPr>
          <p:cNvPr id="15" name="Rectangle 14">
            <a:extLst>
              <a:ext uri="{FF2B5EF4-FFF2-40B4-BE49-F238E27FC236}">
                <a16:creationId xmlns:a16="http://schemas.microsoft.com/office/drawing/2014/main" id="{BD5DBABB-02D4-419E-BC6D-3334257CE5B6}"/>
              </a:ext>
            </a:extLst>
          </p:cNvPr>
          <p:cNvSpPr/>
          <p:nvPr/>
        </p:nvSpPr>
        <p:spPr>
          <a:xfrm>
            <a:off x="2577458" y="2769592"/>
            <a:ext cx="1015067" cy="331365"/>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9170"/>
            <a:r>
              <a:rPr lang="en-US" sz="1200" dirty="0">
                <a:solidFill>
                  <a:prstClr val="white"/>
                </a:solidFill>
                <a:latin typeface="Segoe UI Light"/>
              </a:rPr>
              <a:t>Power Automate</a:t>
            </a:r>
          </a:p>
        </p:txBody>
      </p:sp>
      <p:sp>
        <p:nvSpPr>
          <p:cNvPr id="17" name="Rectangle 16">
            <a:extLst>
              <a:ext uri="{FF2B5EF4-FFF2-40B4-BE49-F238E27FC236}">
                <a16:creationId xmlns:a16="http://schemas.microsoft.com/office/drawing/2014/main" id="{855CA7D0-5AAC-46CD-89FE-7179D568E1CC}"/>
              </a:ext>
            </a:extLst>
          </p:cNvPr>
          <p:cNvSpPr/>
          <p:nvPr/>
        </p:nvSpPr>
        <p:spPr>
          <a:xfrm>
            <a:off x="1127444" y="2339911"/>
            <a:ext cx="1015067" cy="331365"/>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9170"/>
            <a:r>
              <a:rPr lang="en-US" sz="1200">
                <a:solidFill>
                  <a:prstClr val="white"/>
                </a:solidFill>
                <a:latin typeface="Segoe UI Light"/>
              </a:rPr>
              <a:t>SharePoint</a:t>
            </a:r>
          </a:p>
        </p:txBody>
      </p:sp>
      <p:sp>
        <p:nvSpPr>
          <p:cNvPr id="18" name="Rectangle 17">
            <a:extLst>
              <a:ext uri="{FF2B5EF4-FFF2-40B4-BE49-F238E27FC236}">
                <a16:creationId xmlns:a16="http://schemas.microsoft.com/office/drawing/2014/main" id="{01499FCE-0695-4EF2-AFBD-F83D4ADB5C1C}"/>
              </a:ext>
            </a:extLst>
          </p:cNvPr>
          <p:cNvSpPr/>
          <p:nvPr/>
        </p:nvSpPr>
        <p:spPr>
          <a:xfrm>
            <a:off x="1115964" y="3201555"/>
            <a:ext cx="1015067" cy="331365"/>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9170"/>
            <a:r>
              <a:rPr lang="en-US" sz="1200">
                <a:solidFill>
                  <a:prstClr val="white"/>
                </a:solidFill>
                <a:latin typeface="Segoe UI Light"/>
              </a:rPr>
              <a:t>Exchange</a:t>
            </a:r>
          </a:p>
        </p:txBody>
      </p:sp>
      <p:sp>
        <p:nvSpPr>
          <p:cNvPr id="19" name="Rectangle 18">
            <a:extLst>
              <a:ext uri="{FF2B5EF4-FFF2-40B4-BE49-F238E27FC236}">
                <a16:creationId xmlns:a16="http://schemas.microsoft.com/office/drawing/2014/main" id="{D4403F28-5591-4623-B216-636B480865BD}"/>
              </a:ext>
            </a:extLst>
          </p:cNvPr>
          <p:cNvSpPr/>
          <p:nvPr/>
        </p:nvSpPr>
        <p:spPr>
          <a:xfrm>
            <a:off x="1127444" y="2768066"/>
            <a:ext cx="1015067" cy="331365"/>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9170"/>
            <a:r>
              <a:rPr lang="en-US" sz="1200">
                <a:solidFill>
                  <a:prstClr val="white"/>
                </a:solidFill>
                <a:latin typeface="Segoe UI Light"/>
              </a:rPr>
              <a:t>Teams</a:t>
            </a:r>
          </a:p>
        </p:txBody>
      </p:sp>
      <p:grpSp>
        <p:nvGrpSpPr>
          <p:cNvPr id="20" name="Group 19">
            <a:extLst>
              <a:ext uri="{FF2B5EF4-FFF2-40B4-BE49-F238E27FC236}">
                <a16:creationId xmlns:a16="http://schemas.microsoft.com/office/drawing/2014/main" id="{5B2B7101-2EED-436A-8FDD-5E56812B98B5}"/>
              </a:ext>
            </a:extLst>
          </p:cNvPr>
          <p:cNvGrpSpPr/>
          <p:nvPr/>
        </p:nvGrpSpPr>
        <p:grpSpPr>
          <a:xfrm>
            <a:off x="2378507" y="5250192"/>
            <a:ext cx="8784093" cy="930165"/>
            <a:chOff x="2447774" y="5372576"/>
            <a:chExt cx="8784093" cy="930165"/>
          </a:xfrm>
        </p:grpSpPr>
        <p:sp>
          <p:nvSpPr>
            <p:cNvPr id="21" name="Rectangle 20">
              <a:extLst>
                <a:ext uri="{FF2B5EF4-FFF2-40B4-BE49-F238E27FC236}">
                  <a16:creationId xmlns:a16="http://schemas.microsoft.com/office/drawing/2014/main" id="{AEBA725D-72E4-4F97-AB24-B8F969061B25}"/>
                </a:ext>
              </a:extLst>
            </p:cNvPr>
            <p:cNvSpPr/>
            <p:nvPr/>
          </p:nvSpPr>
          <p:spPr>
            <a:xfrm>
              <a:off x="2447774" y="5372576"/>
              <a:ext cx="8784093" cy="930165"/>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defTabSz="1219170"/>
              <a:r>
                <a:rPr lang="en-US" sz="1467">
                  <a:solidFill>
                    <a:prstClr val="white"/>
                  </a:solidFill>
                  <a:latin typeface="Segoe UI Light"/>
                </a:rPr>
                <a:t>On Premise Systems</a:t>
              </a:r>
            </a:p>
          </p:txBody>
        </p:sp>
        <p:sp>
          <p:nvSpPr>
            <p:cNvPr id="22" name="Rectangle 21">
              <a:extLst>
                <a:ext uri="{FF2B5EF4-FFF2-40B4-BE49-F238E27FC236}">
                  <a16:creationId xmlns:a16="http://schemas.microsoft.com/office/drawing/2014/main" id="{B0CC1080-2E46-40E7-B823-B687A3702BA6}"/>
                </a:ext>
              </a:extLst>
            </p:cNvPr>
            <p:cNvSpPr/>
            <p:nvPr/>
          </p:nvSpPr>
          <p:spPr>
            <a:xfrm>
              <a:off x="5351113" y="5567330"/>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a:solidFill>
                    <a:prstClr val="white"/>
                  </a:solidFill>
                  <a:latin typeface="Segoe UI Light"/>
                </a:rPr>
                <a:t>Databases</a:t>
              </a:r>
            </a:p>
          </p:txBody>
        </p:sp>
        <p:sp>
          <p:nvSpPr>
            <p:cNvPr id="23" name="Rectangle 22">
              <a:extLst>
                <a:ext uri="{FF2B5EF4-FFF2-40B4-BE49-F238E27FC236}">
                  <a16:creationId xmlns:a16="http://schemas.microsoft.com/office/drawing/2014/main" id="{3A95BD24-6E17-4677-BF20-3905262D1DB8}"/>
                </a:ext>
              </a:extLst>
            </p:cNvPr>
            <p:cNvSpPr/>
            <p:nvPr/>
          </p:nvSpPr>
          <p:spPr>
            <a:xfrm>
              <a:off x="3575430" y="5557703"/>
              <a:ext cx="1280515" cy="612555"/>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a:solidFill>
                    <a:prstClr val="white"/>
                  </a:solidFill>
                  <a:latin typeface="Segoe UI Light"/>
                </a:rPr>
                <a:t>On Premise Gateway(s)</a:t>
              </a:r>
            </a:p>
          </p:txBody>
        </p:sp>
        <p:sp>
          <p:nvSpPr>
            <p:cNvPr id="24" name="Rectangle 23">
              <a:extLst>
                <a:ext uri="{FF2B5EF4-FFF2-40B4-BE49-F238E27FC236}">
                  <a16:creationId xmlns:a16="http://schemas.microsoft.com/office/drawing/2014/main" id="{88461E4F-A5F6-4D92-B8CC-B9CA574CE595}"/>
                </a:ext>
              </a:extLst>
            </p:cNvPr>
            <p:cNvSpPr/>
            <p:nvPr/>
          </p:nvSpPr>
          <p:spPr>
            <a:xfrm>
              <a:off x="7223175" y="5557703"/>
              <a:ext cx="1761688" cy="279955"/>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a:solidFill>
                    <a:prstClr val="white"/>
                  </a:solidFill>
                  <a:latin typeface="Segoe UI Light"/>
                </a:rPr>
                <a:t>Web API</a:t>
              </a:r>
            </a:p>
          </p:txBody>
        </p:sp>
        <p:sp>
          <p:nvSpPr>
            <p:cNvPr id="25" name="Rectangle 24">
              <a:extLst>
                <a:ext uri="{FF2B5EF4-FFF2-40B4-BE49-F238E27FC236}">
                  <a16:creationId xmlns:a16="http://schemas.microsoft.com/office/drawing/2014/main" id="{94E95203-4229-4B1C-97F9-1385F7F0E5B7}"/>
                </a:ext>
              </a:extLst>
            </p:cNvPr>
            <p:cNvSpPr/>
            <p:nvPr/>
          </p:nvSpPr>
          <p:spPr>
            <a:xfrm>
              <a:off x="5351113" y="5905206"/>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a:solidFill>
                    <a:prstClr val="white"/>
                  </a:solidFill>
                  <a:latin typeface="Segoe UI Light"/>
                </a:rPr>
                <a:t>SharePoint Data </a:t>
              </a:r>
            </a:p>
          </p:txBody>
        </p:sp>
        <p:sp>
          <p:nvSpPr>
            <p:cNvPr id="26" name="Rectangle 25">
              <a:extLst>
                <a:ext uri="{FF2B5EF4-FFF2-40B4-BE49-F238E27FC236}">
                  <a16:creationId xmlns:a16="http://schemas.microsoft.com/office/drawing/2014/main" id="{CDE7252F-0931-468C-AD97-9946D6C71077}"/>
                </a:ext>
              </a:extLst>
            </p:cNvPr>
            <p:cNvSpPr/>
            <p:nvPr/>
          </p:nvSpPr>
          <p:spPr>
            <a:xfrm>
              <a:off x="7223175" y="5900572"/>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a:solidFill>
                    <a:prstClr val="white"/>
                  </a:solidFill>
                  <a:latin typeface="Segoe UI Light"/>
                </a:rPr>
                <a:t>File Storage</a:t>
              </a:r>
            </a:p>
          </p:txBody>
        </p:sp>
      </p:grpSp>
      <p:sp>
        <p:nvSpPr>
          <p:cNvPr id="27" name="Rectangle 26">
            <a:extLst>
              <a:ext uri="{FF2B5EF4-FFF2-40B4-BE49-F238E27FC236}">
                <a16:creationId xmlns:a16="http://schemas.microsoft.com/office/drawing/2014/main" id="{92DC275E-949C-4CDF-B5FB-546058F2C7E4}"/>
              </a:ext>
            </a:extLst>
          </p:cNvPr>
          <p:cNvSpPr/>
          <p:nvPr/>
        </p:nvSpPr>
        <p:spPr>
          <a:xfrm>
            <a:off x="1149852" y="4374443"/>
            <a:ext cx="2048835" cy="274587"/>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a:solidFill>
                  <a:prstClr val="white"/>
                </a:solidFill>
                <a:latin typeface="Segoe UI Light"/>
              </a:rPr>
              <a:t>Azure AD</a:t>
            </a:r>
          </a:p>
        </p:txBody>
      </p:sp>
      <p:cxnSp>
        <p:nvCxnSpPr>
          <p:cNvPr id="33" name="Straight Connector 32">
            <a:extLst>
              <a:ext uri="{FF2B5EF4-FFF2-40B4-BE49-F238E27FC236}">
                <a16:creationId xmlns:a16="http://schemas.microsoft.com/office/drawing/2014/main" id="{F7A2C1AA-CE78-4D77-8C61-AC14DA4823CF}"/>
              </a:ext>
            </a:extLst>
          </p:cNvPr>
          <p:cNvCxnSpPr>
            <a:cxnSpLocks/>
            <a:stCxn id="17" idx="3"/>
            <a:endCxn id="14" idx="1"/>
          </p:cNvCxnSpPr>
          <p:nvPr/>
        </p:nvCxnSpPr>
        <p:spPr>
          <a:xfrm>
            <a:off x="2142511" y="2505593"/>
            <a:ext cx="434948" cy="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F9EB86-1ABE-43CF-9B6F-6C939BF5305C}"/>
              </a:ext>
            </a:extLst>
          </p:cNvPr>
          <p:cNvCxnSpPr>
            <a:cxnSpLocks/>
            <a:stCxn id="17" idx="3"/>
            <a:endCxn id="15" idx="1"/>
          </p:cNvCxnSpPr>
          <p:nvPr/>
        </p:nvCxnSpPr>
        <p:spPr>
          <a:xfrm>
            <a:off x="2142511" y="2505594"/>
            <a:ext cx="434948" cy="42968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F13622-625E-4340-9752-786C584235E8}"/>
              </a:ext>
            </a:extLst>
          </p:cNvPr>
          <p:cNvCxnSpPr>
            <a:cxnSpLocks/>
            <a:stCxn id="19" idx="3"/>
            <a:endCxn id="15" idx="1"/>
          </p:cNvCxnSpPr>
          <p:nvPr/>
        </p:nvCxnSpPr>
        <p:spPr>
          <a:xfrm>
            <a:off x="2142511" y="2933749"/>
            <a:ext cx="434948" cy="1527"/>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6F40DB-E325-4774-9A8F-D3BDDF5E0BE0}"/>
              </a:ext>
            </a:extLst>
          </p:cNvPr>
          <p:cNvCxnSpPr>
            <a:cxnSpLocks/>
            <a:stCxn id="18" idx="3"/>
            <a:endCxn id="15" idx="1"/>
          </p:cNvCxnSpPr>
          <p:nvPr/>
        </p:nvCxnSpPr>
        <p:spPr>
          <a:xfrm flipV="1">
            <a:off x="2131031" y="2935275"/>
            <a:ext cx="446428" cy="43196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13B9735-4F0D-4393-A5E3-6357B325F746}"/>
              </a:ext>
            </a:extLst>
          </p:cNvPr>
          <p:cNvSpPr/>
          <p:nvPr/>
        </p:nvSpPr>
        <p:spPr>
          <a:xfrm>
            <a:off x="1115964" y="3643183"/>
            <a:ext cx="1015067" cy="331365"/>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9170"/>
            <a:r>
              <a:rPr lang="en-US" sz="1200">
                <a:solidFill>
                  <a:prstClr val="white"/>
                </a:solidFill>
                <a:latin typeface="Segoe UI Light"/>
              </a:rPr>
              <a:t>Excel</a:t>
            </a:r>
          </a:p>
        </p:txBody>
      </p:sp>
      <p:cxnSp>
        <p:nvCxnSpPr>
          <p:cNvPr id="47" name="Straight Connector 46">
            <a:extLst>
              <a:ext uri="{FF2B5EF4-FFF2-40B4-BE49-F238E27FC236}">
                <a16:creationId xmlns:a16="http://schemas.microsoft.com/office/drawing/2014/main" id="{8378DC66-2168-4985-8AD9-B2FAF7E3B8DF}"/>
              </a:ext>
            </a:extLst>
          </p:cNvPr>
          <p:cNvCxnSpPr>
            <a:cxnSpLocks/>
            <a:stCxn id="46" idx="3"/>
            <a:endCxn id="15" idx="1"/>
          </p:cNvCxnSpPr>
          <p:nvPr/>
        </p:nvCxnSpPr>
        <p:spPr>
          <a:xfrm flipV="1">
            <a:off x="2131031" y="2935275"/>
            <a:ext cx="446428" cy="87359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29EE81-93E9-476A-959D-BBD8A4327E53}"/>
              </a:ext>
            </a:extLst>
          </p:cNvPr>
          <p:cNvSpPr/>
          <p:nvPr/>
        </p:nvSpPr>
        <p:spPr>
          <a:xfrm>
            <a:off x="3506162" y="4326702"/>
            <a:ext cx="1280515" cy="689093"/>
          </a:xfrm>
          <a:prstGeom prst="rect">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a:solidFill>
                  <a:prstClr val="white"/>
                </a:solidFill>
                <a:latin typeface="Segoe UI Light"/>
              </a:rPr>
              <a:t>Data Gateway(s)</a:t>
            </a:r>
          </a:p>
        </p:txBody>
      </p:sp>
      <p:cxnSp>
        <p:nvCxnSpPr>
          <p:cNvPr id="50" name="Straight Connector 49">
            <a:extLst>
              <a:ext uri="{FF2B5EF4-FFF2-40B4-BE49-F238E27FC236}">
                <a16:creationId xmlns:a16="http://schemas.microsoft.com/office/drawing/2014/main" id="{958918CB-0502-4370-83F9-C6FF51795FC9}"/>
              </a:ext>
            </a:extLst>
          </p:cNvPr>
          <p:cNvCxnSpPr>
            <a:cxnSpLocks/>
            <a:endCxn id="11" idx="3"/>
          </p:cNvCxnSpPr>
          <p:nvPr/>
        </p:nvCxnSpPr>
        <p:spPr>
          <a:xfrm flipV="1">
            <a:off x="3592524" y="2721913"/>
            <a:ext cx="264256" cy="211835"/>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95DE919-82AE-4F40-87F9-3B7B82B08BE6}"/>
              </a:ext>
            </a:extLst>
          </p:cNvPr>
          <p:cNvCxnSpPr>
            <a:cxnSpLocks/>
            <a:stCxn id="14" idx="3"/>
            <a:endCxn id="11" idx="3"/>
          </p:cNvCxnSpPr>
          <p:nvPr/>
        </p:nvCxnSpPr>
        <p:spPr>
          <a:xfrm>
            <a:off x="3592527" y="2505594"/>
            <a:ext cx="264255" cy="21632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13E49CB-D9EE-41F6-8A12-0B5C4CB448D9}"/>
              </a:ext>
            </a:extLst>
          </p:cNvPr>
          <p:cNvCxnSpPr>
            <a:cxnSpLocks/>
            <a:stCxn id="6" idx="0"/>
            <a:endCxn id="11" idx="3"/>
          </p:cNvCxnSpPr>
          <p:nvPr/>
        </p:nvCxnSpPr>
        <p:spPr>
          <a:xfrm flipH="1" flipV="1">
            <a:off x="3856780" y="2721915"/>
            <a:ext cx="289640" cy="1604787"/>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ABB2D6-A208-4912-B0BB-0B835DC366DF}"/>
              </a:ext>
            </a:extLst>
          </p:cNvPr>
          <p:cNvCxnSpPr>
            <a:cxnSpLocks/>
            <a:stCxn id="23" idx="0"/>
            <a:endCxn id="6" idx="2"/>
          </p:cNvCxnSpPr>
          <p:nvPr/>
        </p:nvCxnSpPr>
        <p:spPr>
          <a:xfrm flipV="1">
            <a:off x="4146420" y="5015795"/>
            <a:ext cx="0" cy="419524"/>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F88FB02-DA9D-493E-A679-9D081324E430}"/>
              </a:ext>
            </a:extLst>
          </p:cNvPr>
          <p:cNvCxnSpPr>
            <a:cxnSpLocks/>
          </p:cNvCxnSpPr>
          <p:nvPr/>
        </p:nvCxnSpPr>
        <p:spPr>
          <a:xfrm flipV="1">
            <a:off x="2142511" y="2505593"/>
            <a:ext cx="434948" cy="428155"/>
          </a:xfrm>
          <a:prstGeom prst="line">
            <a:avLst/>
          </a:prstGeom>
          <a:ln w="12700">
            <a:solidFill>
              <a:schemeClr val="tx1"/>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sp>
        <p:nvSpPr>
          <p:cNvPr id="3" name="Flowchart: Magnetic Disk 2">
            <a:extLst>
              <a:ext uri="{FF2B5EF4-FFF2-40B4-BE49-F238E27FC236}">
                <a16:creationId xmlns:a16="http://schemas.microsoft.com/office/drawing/2014/main" id="{ADF23D03-ACED-4FE2-8C0B-725379F36E92}"/>
              </a:ext>
            </a:extLst>
          </p:cNvPr>
          <p:cNvSpPr/>
          <p:nvPr/>
        </p:nvSpPr>
        <p:spPr bwMode="auto">
          <a:xfrm>
            <a:off x="2641233" y="3219414"/>
            <a:ext cx="945454" cy="809573"/>
          </a:xfrm>
          <a:prstGeom prst="flowChartMagneticDisk">
            <a:avLst/>
          </a:prstGeom>
          <a:solidFill>
            <a:schemeClr val="tx1"/>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200" dirty="0">
                <a:solidFill>
                  <a:prstClr val="white"/>
                </a:solidFill>
                <a:latin typeface="Segoe UI Light"/>
              </a:rPr>
              <a:t>Microsoft </a:t>
            </a:r>
            <a:r>
              <a:rPr lang="en-US" sz="1200" dirty="0" err="1">
                <a:solidFill>
                  <a:prstClr val="white"/>
                </a:solidFill>
                <a:latin typeface="Segoe UI Light"/>
              </a:rPr>
              <a:t>Dataverse</a:t>
            </a:r>
            <a:endParaRPr lang="en-US" sz="1200" dirty="0">
              <a:solidFill>
                <a:prstClr val="white"/>
              </a:solidFill>
              <a:latin typeface="Segoe UI Light"/>
            </a:endParaRPr>
          </a:p>
        </p:txBody>
      </p:sp>
      <p:sp>
        <p:nvSpPr>
          <p:cNvPr id="45" name="Rectangle 44">
            <a:extLst>
              <a:ext uri="{FF2B5EF4-FFF2-40B4-BE49-F238E27FC236}">
                <a16:creationId xmlns:a16="http://schemas.microsoft.com/office/drawing/2014/main" id="{1FCB7136-1EFE-4FB0-8064-34F6D51C8CF1}"/>
              </a:ext>
            </a:extLst>
          </p:cNvPr>
          <p:cNvSpPr/>
          <p:nvPr/>
        </p:nvSpPr>
        <p:spPr>
          <a:xfrm>
            <a:off x="4275081" y="1257027"/>
            <a:ext cx="2278179" cy="545084"/>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9170"/>
            <a:r>
              <a:rPr lang="en-US" sz="1467" b="1" dirty="0">
                <a:solidFill>
                  <a:prstClr val="white"/>
                </a:solidFill>
                <a:latin typeface="Segoe UI Light"/>
              </a:rPr>
              <a:t>Model Driven Power Apps</a:t>
            </a:r>
          </a:p>
        </p:txBody>
      </p:sp>
      <p:sp>
        <p:nvSpPr>
          <p:cNvPr id="48" name="Rectangle 47">
            <a:extLst>
              <a:ext uri="{FF2B5EF4-FFF2-40B4-BE49-F238E27FC236}">
                <a16:creationId xmlns:a16="http://schemas.microsoft.com/office/drawing/2014/main" id="{FEA5FA0F-7028-4993-849F-DBD4AB3020D8}"/>
              </a:ext>
            </a:extLst>
          </p:cNvPr>
          <p:cNvSpPr/>
          <p:nvPr/>
        </p:nvSpPr>
        <p:spPr>
          <a:xfrm>
            <a:off x="4275081" y="2514116"/>
            <a:ext cx="2278180" cy="441820"/>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9170"/>
            <a:r>
              <a:rPr lang="en-US" sz="1467" b="1">
                <a:solidFill>
                  <a:prstClr val="white"/>
                </a:solidFill>
                <a:latin typeface="Segoe UI Light"/>
              </a:rPr>
              <a:t>Process Flows</a:t>
            </a:r>
          </a:p>
        </p:txBody>
      </p:sp>
      <p:sp>
        <p:nvSpPr>
          <p:cNvPr id="49" name="Rectangle 48">
            <a:extLst>
              <a:ext uri="{FF2B5EF4-FFF2-40B4-BE49-F238E27FC236}">
                <a16:creationId xmlns:a16="http://schemas.microsoft.com/office/drawing/2014/main" id="{73D645B9-731F-4EFB-9155-C42BE037BB09}"/>
              </a:ext>
            </a:extLst>
          </p:cNvPr>
          <p:cNvSpPr/>
          <p:nvPr/>
        </p:nvSpPr>
        <p:spPr>
          <a:xfrm>
            <a:off x="4275081" y="3069391"/>
            <a:ext cx="2278180" cy="441820"/>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9170"/>
            <a:r>
              <a:rPr lang="en-US" sz="1467" b="1">
                <a:solidFill>
                  <a:prstClr val="white"/>
                </a:solidFill>
                <a:latin typeface="Segoe UI Light"/>
              </a:rPr>
              <a:t>Business Rules</a:t>
            </a:r>
          </a:p>
        </p:txBody>
      </p:sp>
      <p:sp>
        <p:nvSpPr>
          <p:cNvPr id="51" name="Rectangle 50">
            <a:extLst>
              <a:ext uri="{FF2B5EF4-FFF2-40B4-BE49-F238E27FC236}">
                <a16:creationId xmlns:a16="http://schemas.microsoft.com/office/drawing/2014/main" id="{7804758A-E891-4130-BF3C-39E39C996B3B}"/>
              </a:ext>
            </a:extLst>
          </p:cNvPr>
          <p:cNvSpPr/>
          <p:nvPr/>
        </p:nvSpPr>
        <p:spPr>
          <a:xfrm>
            <a:off x="4275081" y="1928688"/>
            <a:ext cx="2278180" cy="441820"/>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9170"/>
            <a:r>
              <a:rPr lang="en-US" sz="1467" b="1">
                <a:solidFill>
                  <a:prstClr val="white"/>
                </a:solidFill>
                <a:latin typeface="Segoe UI Light"/>
              </a:rPr>
              <a:t>Entities</a:t>
            </a:r>
          </a:p>
        </p:txBody>
      </p:sp>
      <p:sp>
        <p:nvSpPr>
          <p:cNvPr id="53" name="Rectangle 52">
            <a:extLst>
              <a:ext uri="{FF2B5EF4-FFF2-40B4-BE49-F238E27FC236}">
                <a16:creationId xmlns:a16="http://schemas.microsoft.com/office/drawing/2014/main" id="{CFE48D16-6502-434A-8111-DF5E3459410B}"/>
              </a:ext>
            </a:extLst>
          </p:cNvPr>
          <p:cNvSpPr/>
          <p:nvPr/>
        </p:nvSpPr>
        <p:spPr>
          <a:xfrm>
            <a:off x="4275080" y="3655055"/>
            <a:ext cx="2278180" cy="441820"/>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9170"/>
            <a:r>
              <a:rPr lang="en-US" sz="1467" b="1">
                <a:solidFill>
                  <a:prstClr val="white"/>
                </a:solidFill>
                <a:latin typeface="Segoe UI Light"/>
              </a:rPr>
              <a:t>Security Model</a:t>
            </a:r>
          </a:p>
        </p:txBody>
      </p:sp>
      <p:cxnSp>
        <p:nvCxnSpPr>
          <p:cNvPr id="12" name="Straight Connector 11">
            <a:extLst>
              <a:ext uri="{FF2B5EF4-FFF2-40B4-BE49-F238E27FC236}">
                <a16:creationId xmlns:a16="http://schemas.microsoft.com/office/drawing/2014/main" id="{F6723854-28C0-4E69-9DF4-45252DA64EE7}"/>
              </a:ext>
            </a:extLst>
          </p:cNvPr>
          <p:cNvCxnSpPr>
            <a:cxnSpLocks/>
            <a:endCxn id="45" idx="1"/>
          </p:cNvCxnSpPr>
          <p:nvPr/>
        </p:nvCxnSpPr>
        <p:spPr>
          <a:xfrm flipV="1">
            <a:off x="3823936" y="1529569"/>
            <a:ext cx="451145" cy="1536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20E600C-D1DC-46AE-B11D-A36463A19292}"/>
              </a:ext>
            </a:extLst>
          </p:cNvPr>
          <p:cNvCxnSpPr>
            <a:cxnSpLocks/>
            <a:endCxn id="51" idx="1"/>
          </p:cNvCxnSpPr>
          <p:nvPr/>
        </p:nvCxnSpPr>
        <p:spPr>
          <a:xfrm flipV="1">
            <a:off x="3823936" y="2149598"/>
            <a:ext cx="451145" cy="943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27D4F8B-A63C-42A2-BE1E-5B1A0E48C4A4}"/>
              </a:ext>
            </a:extLst>
          </p:cNvPr>
          <p:cNvCxnSpPr>
            <a:cxnSpLocks/>
            <a:stCxn id="3" idx="4"/>
            <a:endCxn id="48" idx="1"/>
          </p:cNvCxnSpPr>
          <p:nvPr/>
        </p:nvCxnSpPr>
        <p:spPr>
          <a:xfrm flipV="1">
            <a:off x="3586687" y="2735026"/>
            <a:ext cx="688394" cy="889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BEC48B-8621-4F62-BEAC-C8063EB69299}"/>
              </a:ext>
            </a:extLst>
          </p:cNvPr>
          <p:cNvCxnSpPr>
            <a:cxnSpLocks/>
            <a:endCxn id="49" idx="1"/>
          </p:cNvCxnSpPr>
          <p:nvPr/>
        </p:nvCxnSpPr>
        <p:spPr>
          <a:xfrm>
            <a:off x="3823936" y="3066392"/>
            <a:ext cx="451145" cy="223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07A5E15-489C-4797-AD6E-E9B5AEE55192}"/>
              </a:ext>
            </a:extLst>
          </p:cNvPr>
          <p:cNvCxnSpPr>
            <a:cxnSpLocks/>
            <a:endCxn id="53" idx="1"/>
          </p:cNvCxnSpPr>
          <p:nvPr/>
        </p:nvCxnSpPr>
        <p:spPr>
          <a:xfrm>
            <a:off x="3823935" y="3066392"/>
            <a:ext cx="451144" cy="8095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54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356BE-8EFE-479A-A762-A1FCF9D05186}"/>
              </a:ext>
            </a:extLst>
          </p:cNvPr>
          <p:cNvSpPr>
            <a:spLocks noGrp="1"/>
          </p:cNvSpPr>
          <p:nvPr>
            <p:ph type="title"/>
          </p:nvPr>
        </p:nvSpPr>
        <p:spPr/>
        <p:txBody>
          <a:bodyPr/>
          <a:lstStyle/>
          <a:p>
            <a:r>
              <a:rPr lang="en-US" dirty="0"/>
              <a:t>Microsoft Power Platform Environment/Data Location</a:t>
            </a:r>
          </a:p>
        </p:txBody>
      </p:sp>
      <p:pic>
        <p:nvPicPr>
          <p:cNvPr id="5" name="Picture 4">
            <a:extLst>
              <a:ext uri="{FF2B5EF4-FFF2-40B4-BE49-F238E27FC236}">
                <a16:creationId xmlns:a16="http://schemas.microsoft.com/office/drawing/2014/main" id="{67C4B31E-CE49-4CCA-8340-FBF01905BC87}"/>
              </a:ext>
            </a:extLst>
          </p:cNvPr>
          <p:cNvPicPr>
            <a:picLocks noChangeAspect="1"/>
          </p:cNvPicPr>
          <p:nvPr/>
        </p:nvPicPr>
        <p:blipFill>
          <a:blip r:embed="rId3"/>
          <a:stretch>
            <a:fillRect/>
          </a:stretch>
        </p:blipFill>
        <p:spPr>
          <a:xfrm>
            <a:off x="0" y="1341340"/>
            <a:ext cx="12192000" cy="4632520"/>
          </a:xfrm>
          <a:prstGeom prst="rect">
            <a:avLst/>
          </a:prstGeom>
        </p:spPr>
      </p:pic>
    </p:spTree>
    <p:extLst>
      <p:ext uri="{BB962C8B-B14F-4D97-AF65-F5344CB8AC3E}">
        <p14:creationId xmlns:p14="http://schemas.microsoft.com/office/powerpoint/2010/main" val="122620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EAB9B-7E3B-45DC-B30C-0FD783DD9F9C}"/>
              </a:ext>
            </a:extLst>
          </p:cNvPr>
          <p:cNvSpPr>
            <a:spLocks noGrp="1"/>
          </p:cNvSpPr>
          <p:nvPr>
            <p:ph type="title"/>
          </p:nvPr>
        </p:nvSpPr>
        <p:spPr/>
        <p:txBody>
          <a:bodyPr/>
          <a:lstStyle/>
          <a:p>
            <a:r>
              <a:rPr lang="en-US" dirty="0"/>
              <a:t>When to use multiple environments</a:t>
            </a:r>
          </a:p>
        </p:txBody>
      </p:sp>
      <p:sp>
        <p:nvSpPr>
          <p:cNvPr id="3" name="Text Placeholder 2">
            <a:extLst>
              <a:ext uri="{FF2B5EF4-FFF2-40B4-BE49-F238E27FC236}">
                <a16:creationId xmlns:a16="http://schemas.microsoft.com/office/drawing/2014/main" id="{94598ACC-9A9D-436E-9471-EE688B8516B8}"/>
              </a:ext>
            </a:extLst>
          </p:cNvPr>
          <p:cNvSpPr>
            <a:spLocks noGrp="1"/>
          </p:cNvSpPr>
          <p:nvPr>
            <p:ph type="body" sz="quarter" idx="10"/>
          </p:nvPr>
        </p:nvSpPr>
        <p:spPr>
          <a:xfrm>
            <a:off x="477322" y="1221741"/>
            <a:ext cx="11018520" cy="5343001"/>
          </a:xfrm>
        </p:spPr>
        <p:txBody>
          <a:bodyPr/>
          <a:lstStyle/>
          <a:p>
            <a:r>
              <a:rPr lang="en-US" dirty="0"/>
              <a:t>Handle application lifecycle management (ALM) – Dev / Test / Prod</a:t>
            </a:r>
            <a:br>
              <a:rPr lang="en-US" dirty="0"/>
            </a:br>
            <a:endParaRPr lang="en-US" dirty="0"/>
          </a:p>
          <a:p>
            <a:r>
              <a:rPr lang="en-US" dirty="0"/>
              <a:t>To isolate resources that aren’t used by same users or share data</a:t>
            </a:r>
            <a:br>
              <a:rPr lang="en-US" dirty="0"/>
            </a:br>
            <a:endParaRPr lang="en-US" dirty="0"/>
          </a:p>
          <a:p>
            <a:r>
              <a:rPr lang="en-US" dirty="0"/>
              <a:t>Allow conflicting customizations</a:t>
            </a:r>
            <a:br>
              <a:rPr lang="en-US" dirty="0"/>
            </a:br>
            <a:endParaRPr lang="en-US" dirty="0"/>
          </a:p>
          <a:p>
            <a:r>
              <a:rPr lang="en-US" dirty="0"/>
              <a:t>Keep environments close to users that don’t share data</a:t>
            </a:r>
          </a:p>
          <a:p>
            <a:endParaRPr lang="en-US" dirty="0"/>
          </a:p>
          <a:p>
            <a:r>
              <a:rPr lang="en-US" dirty="0"/>
              <a:t>To isolate data that can’t be co-located</a:t>
            </a:r>
          </a:p>
          <a:p>
            <a:endParaRPr lang="en-US" dirty="0"/>
          </a:p>
          <a:p>
            <a:r>
              <a:rPr lang="en-US" dirty="0"/>
              <a:t>To provide places for makers to experiment</a:t>
            </a:r>
          </a:p>
        </p:txBody>
      </p:sp>
    </p:spTree>
    <p:extLst>
      <p:ext uri="{BB962C8B-B14F-4D97-AF65-F5344CB8AC3E}">
        <p14:creationId xmlns:p14="http://schemas.microsoft.com/office/powerpoint/2010/main" val="205427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013B-9920-400B-80AD-A3075A702460}"/>
              </a:ext>
            </a:extLst>
          </p:cNvPr>
          <p:cNvSpPr>
            <a:spLocks noGrp="1"/>
          </p:cNvSpPr>
          <p:nvPr>
            <p:ph type="title"/>
          </p:nvPr>
        </p:nvSpPr>
        <p:spPr/>
        <p:txBody>
          <a:bodyPr/>
          <a:lstStyle/>
          <a:p>
            <a:r>
              <a:rPr lang="en-US" dirty="0"/>
              <a:t>Working with data</a:t>
            </a:r>
          </a:p>
        </p:txBody>
      </p:sp>
      <p:sp>
        <p:nvSpPr>
          <p:cNvPr id="7" name="Rectangle 6">
            <a:extLst>
              <a:ext uri="{FF2B5EF4-FFF2-40B4-BE49-F238E27FC236}">
                <a16:creationId xmlns:a16="http://schemas.microsoft.com/office/drawing/2014/main" id="{976B476D-5646-4111-8086-D021813A3157}"/>
              </a:ext>
            </a:extLst>
          </p:cNvPr>
          <p:cNvSpPr/>
          <p:nvPr/>
        </p:nvSpPr>
        <p:spPr bwMode="auto">
          <a:xfrm>
            <a:off x="244301" y="1166461"/>
            <a:ext cx="5549670" cy="6306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Store data in the platform</a:t>
            </a:r>
          </a:p>
        </p:txBody>
      </p:sp>
      <p:sp>
        <p:nvSpPr>
          <p:cNvPr id="8" name="Rectangle 7">
            <a:extLst>
              <a:ext uri="{FF2B5EF4-FFF2-40B4-BE49-F238E27FC236}">
                <a16:creationId xmlns:a16="http://schemas.microsoft.com/office/drawing/2014/main" id="{A33BE67B-CE68-48BF-A156-ED460E718247}"/>
              </a:ext>
            </a:extLst>
          </p:cNvPr>
          <p:cNvSpPr/>
          <p:nvPr/>
        </p:nvSpPr>
        <p:spPr bwMode="auto">
          <a:xfrm>
            <a:off x="6398029" y="1166461"/>
            <a:ext cx="5549670" cy="6306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Access data from the platform</a:t>
            </a:r>
          </a:p>
        </p:txBody>
      </p:sp>
      <p:sp>
        <p:nvSpPr>
          <p:cNvPr id="9" name="Rectangle 8">
            <a:extLst>
              <a:ext uri="{FF2B5EF4-FFF2-40B4-BE49-F238E27FC236}">
                <a16:creationId xmlns:a16="http://schemas.microsoft.com/office/drawing/2014/main" id="{71417CA7-7826-47D8-967E-94621C842A77}"/>
              </a:ext>
            </a:extLst>
          </p:cNvPr>
          <p:cNvSpPr/>
          <p:nvPr/>
        </p:nvSpPr>
        <p:spPr bwMode="auto">
          <a:xfrm>
            <a:off x="8157431" y="5235897"/>
            <a:ext cx="1733030" cy="445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02" rtl="0" eaLnBrk="1" fontAlgn="base" latinLnBrk="0" hangingPunct="1">
              <a:lnSpc>
                <a:spcPct val="90000"/>
              </a:lnSpc>
              <a:spcBef>
                <a:spcPct val="0"/>
              </a:spcBef>
              <a:spcAft>
                <a:spcPts val="576"/>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Segoe UI Semibold"/>
                <a:ea typeface="+mn-ea"/>
                <a:cs typeface="+mn-cs"/>
              </a:rPr>
              <a:t>Data</a:t>
            </a:r>
            <a:br>
              <a:rPr kumimoji="0" lang="en-US" sz="3200" b="0" i="0" u="none" strike="noStrike" kern="1200" cap="none" spc="0" normalizeH="0" baseline="0" noProof="0" dirty="0">
                <a:ln>
                  <a:noFill/>
                </a:ln>
                <a:solidFill>
                  <a:srgbClr val="505050"/>
                </a:solidFill>
                <a:effectLst/>
                <a:uLnTx/>
                <a:uFillTx/>
                <a:latin typeface="Segoe UI Semibold"/>
                <a:ea typeface="+mn-ea"/>
                <a:cs typeface="+mn-cs"/>
              </a:rPr>
            </a:br>
            <a:r>
              <a:rPr kumimoji="0" lang="en-US" sz="3200" b="0" i="0" u="none" strike="noStrike" kern="1200" cap="none" spc="0" normalizeH="0" baseline="0" noProof="0" dirty="0">
                <a:ln>
                  <a:noFill/>
                </a:ln>
                <a:solidFill>
                  <a:srgbClr val="505050"/>
                </a:solidFill>
                <a:effectLst/>
                <a:uLnTx/>
                <a:uFillTx/>
                <a:latin typeface="Segoe UI Semibold"/>
                <a:ea typeface="+mn-ea"/>
                <a:cs typeface="+mn-cs"/>
              </a:rPr>
              <a:t>connectors</a:t>
            </a:r>
          </a:p>
        </p:txBody>
      </p:sp>
      <p:sp>
        <p:nvSpPr>
          <p:cNvPr id="10" name="Rectangle 9">
            <a:extLst>
              <a:ext uri="{FF2B5EF4-FFF2-40B4-BE49-F238E27FC236}">
                <a16:creationId xmlns:a16="http://schemas.microsoft.com/office/drawing/2014/main" id="{CC685368-FB88-493D-874F-6A91186328BA}"/>
              </a:ext>
            </a:extLst>
          </p:cNvPr>
          <p:cNvSpPr/>
          <p:nvPr/>
        </p:nvSpPr>
        <p:spPr bwMode="auto">
          <a:xfrm>
            <a:off x="1498817" y="5235897"/>
            <a:ext cx="2459952" cy="455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02" rtl="0" eaLnBrk="1" fontAlgn="base" latinLnBrk="0" hangingPunct="1">
              <a:lnSpc>
                <a:spcPct val="90000"/>
              </a:lnSpc>
              <a:spcBef>
                <a:spcPct val="0"/>
              </a:spcBef>
              <a:spcAft>
                <a:spcPts val="576"/>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Segoe UI Semibold"/>
                <a:ea typeface="+mn-ea"/>
                <a:cs typeface="+mn-cs"/>
              </a:rPr>
              <a:t>Microsoft </a:t>
            </a:r>
            <a:r>
              <a:rPr kumimoji="0" lang="en-US" sz="3200" b="0" i="0" u="none" strike="noStrike" kern="1200" cap="none" spc="0" normalizeH="0" baseline="0" noProof="0" dirty="0" err="1">
                <a:ln>
                  <a:noFill/>
                </a:ln>
                <a:solidFill>
                  <a:srgbClr val="505050"/>
                </a:solidFill>
                <a:effectLst/>
                <a:uLnTx/>
                <a:uFillTx/>
                <a:latin typeface="Segoe UI Semibold"/>
                <a:ea typeface="+mn-ea"/>
                <a:cs typeface="+mn-cs"/>
              </a:rPr>
              <a:t>Dataverse</a:t>
            </a:r>
            <a:endParaRPr kumimoji="0" lang="en-US" sz="3200" b="0" i="0" u="none" strike="noStrike" kern="1200" cap="none" spc="0" normalizeH="0" baseline="0" noProof="0" dirty="0">
              <a:ln>
                <a:noFill/>
              </a:ln>
              <a:solidFill>
                <a:srgbClr val="505050"/>
              </a:solidFill>
              <a:effectLst/>
              <a:uLnTx/>
              <a:uFillTx/>
              <a:latin typeface="Segoe UI Semibold"/>
              <a:ea typeface="+mn-ea"/>
              <a:cs typeface="+mn-cs"/>
            </a:endParaRPr>
          </a:p>
        </p:txBody>
      </p:sp>
      <p:pic>
        <p:nvPicPr>
          <p:cNvPr id="11" name="Graphic 74">
            <a:extLst>
              <a:ext uri="{FF2B5EF4-FFF2-40B4-BE49-F238E27FC236}">
                <a16:creationId xmlns:a16="http://schemas.microsoft.com/office/drawing/2014/main" id="{69A16385-C131-44EF-BFB6-D266BF3D8A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98817" y="2161016"/>
            <a:ext cx="2632607" cy="2632607"/>
          </a:xfrm>
          <a:prstGeom prst="rect">
            <a:avLst/>
          </a:prstGeom>
        </p:spPr>
      </p:pic>
      <p:grpSp>
        <p:nvGrpSpPr>
          <p:cNvPr id="19" name="Group 18">
            <a:extLst>
              <a:ext uri="{FF2B5EF4-FFF2-40B4-BE49-F238E27FC236}">
                <a16:creationId xmlns:a16="http://schemas.microsoft.com/office/drawing/2014/main" id="{FDFFB7A1-66CF-4D7E-8BAB-1DAF7B6EE40B}"/>
              </a:ext>
            </a:extLst>
          </p:cNvPr>
          <p:cNvGrpSpPr/>
          <p:nvPr/>
        </p:nvGrpSpPr>
        <p:grpSpPr>
          <a:xfrm>
            <a:off x="7583742" y="2287076"/>
            <a:ext cx="2887500" cy="2506548"/>
            <a:chOff x="443060" y="1630850"/>
            <a:chExt cx="5791445" cy="5057467"/>
          </a:xfrm>
        </p:grpSpPr>
        <p:pic>
          <p:nvPicPr>
            <p:cNvPr id="20" name="Picture 19">
              <a:extLst>
                <a:ext uri="{FF2B5EF4-FFF2-40B4-BE49-F238E27FC236}">
                  <a16:creationId xmlns:a16="http://schemas.microsoft.com/office/drawing/2014/main" id="{C9E257FB-DD15-48E2-A852-CB6D35F9B009}"/>
                </a:ext>
              </a:extLst>
            </p:cNvPr>
            <p:cNvPicPr>
              <a:picLocks noChangeAspect="1"/>
            </p:cNvPicPr>
            <p:nvPr/>
          </p:nvPicPr>
          <p:blipFill>
            <a:blip r:embed="rId4"/>
            <a:stretch>
              <a:fillRect/>
            </a:stretch>
          </p:blipFill>
          <p:spPr>
            <a:xfrm>
              <a:off x="443060" y="1630850"/>
              <a:ext cx="2888610" cy="5057467"/>
            </a:xfrm>
            <a:prstGeom prst="rect">
              <a:avLst/>
            </a:prstGeom>
            <a:ln>
              <a:solidFill>
                <a:schemeClr val="tx1"/>
              </a:solidFill>
            </a:ln>
          </p:spPr>
        </p:pic>
        <p:pic>
          <p:nvPicPr>
            <p:cNvPr id="21" name="Picture 20">
              <a:extLst>
                <a:ext uri="{FF2B5EF4-FFF2-40B4-BE49-F238E27FC236}">
                  <a16:creationId xmlns:a16="http://schemas.microsoft.com/office/drawing/2014/main" id="{0E33BA21-7B73-4BFD-B76B-EA9FE806F2C7}"/>
                </a:ext>
              </a:extLst>
            </p:cNvPr>
            <p:cNvPicPr>
              <a:picLocks noChangeAspect="1"/>
            </p:cNvPicPr>
            <p:nvPr/>
          </p:nvPicPr>
          <p:blipFill>
            <a:blip r:embed="rId5"/>
            <a:stretch>
              <a:fillRect/>
            </a:stretch>
          </p:blipFill>
          <p:spPr>
            <a:xfrm>
              <a:off x="3341097" y="1630850"/>
              <a:ext cx="2893408" cy="5057467"/>
            </a:xfrm>
            <a:prstGeom prst="rect">
              <a:avLst/>
            </a:prstGeom>
            <a:ln>
              <a:solidFill>
                <a:schemeClr val="tx1"/>
              </a:solidFill>
            </a:ln>
          </p:spPr>
        </p:pic>
      </p:grpSp>
    </p:spTree>
    <p:extLst>
      <p:ext uri="{BB962C8B-B14F-4D97-AF65-F5344CB8AC3E}">
        <p14:creationId xmlns:p14="http://schemas.microsoft.com/office/powerpoint/2010/main" val="324821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8Y9.SzRKYE2upM2Csko5u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RE4Cua8hUGjdC3QEnxLV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ISJ09e18xEevleTh_JPv6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iwwK5H2G7Uiz72bOnZbI.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ktAsWBLYVEauC9W1fjycg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SycdXARut0WdMuwiXDNNZ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wqmov7IYh0epCcX0KmaSU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FhPaQjSoD0..lrF.sEcnH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9AEv97vekGpP5NAyOb7Z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Ktzwjv9s1U2.5.dabaG.h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W5S_oGPnUW.KAMWeG7h_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FhPaQjSoD0..lrF.sEcnH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4hh6gotLfk6EypEi1vg5M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HrmEb7KHkmlkgiDlkQoh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AYUia4Xyn0i1xWUC2hHRL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9lPImdmpVE.GcZt5btWOew"/>
</p:tagLst>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MicrosoftDynamicsCRM_TDM_Deck EXAMPLE STYL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ACB5508BC758B4786C49CAB2DACE6CD" ma:contentTypeVersion="5" ma:contentTypeDescription="Create a new document." ma:contentTypeScope="" ma:versionID="8a2e46facb131d130239f4f997e1968c">
  <xsd:schema xmlns:xsd="http://www.w3.org/2001/XMLSchema" xmlns:xs="http://www.w3.org/2001/XMLSchema" xmlns:p="http://schemas.microsoft.com/office/2006/metadata/properties" xmlns:ns2="f0391fbe-9a8a-45b6-bc24-0f8c01e689a4" targetNamespace="http://schemas.microsoft.com/office/2006/metadata/properties" ma:root="true" ma:fieldsID="fb19b40636fba2f5359d6b37ae377b3b" ns2:_="">
    <xsd:import namespace="f0391fbe-9a8a-45b6-bc24-0f8c01e689a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391fbe-9a8a-45b6-bc24-0f8c01e689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f0391fbe-9a8a-45b6-bc24-0f8c01e689a4"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DE0F92FC-8574-43F5-A85D-281BEABEA4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391fbe-9a8a-45b6-bc24-0f8c01e689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2aa56320-926b-491c-9590-85cdc5addfcb"/>
    <ds:schemaRef ds:uri="b1fabdb0-6811-4e35-981a-198c29cbb8c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f0391fbe-9a8a-45b6-bc24-0f8c01e689a4"/>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16-9_Illustration_2018_Cloud_011</Template>
  <TotalTime>921</TotalTime>
  <Words>2090</Words>
  <Application>Microsoft Office PowerPoint</Application>
  <PresentationFormat>Widescreen</PresentationFormat>
  <Paragraphs>326</Paragraphs>
  <Slides>22</Slides>
  <Notes>17</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22</vt:i4>
      </vt:variant>
    </vt:vector>
  </HeadingPairs>
  <TitlesOfParts>
    <vt:vector size="33" baseType="lpstr">
      <vt:lpstr>Arial</vt:lpstr>
      <vt:lpstr>Calibri</vt:lpstr>
      <vt:lpstr>Consolas</vt:lpstr>
      <vt:lpstr>Segoe UI</vt:lpstr>
      <vt:lpstr>Segoe UI Light</vt:lpstr>
      <vt:lpstr>Segoe UI Semibold</vt:lpstr>
      <vt:lpstr>Segoe UI Semilight</vt:lpstr>
      <vt:lpstr>Wingdings</vt:lpstr>
      <vt:lpstr>WHITE TEMPLATE</vt:lpstr>
      <vt:lpstr>MicrosoftDynamicsCRM_TDM_Deck EXAMPLE STYLE</vt:lpstr>
      <vt:lpstr>think-cell Slide</vt:lpstr>
      <vt:lpstr>PL-600   Microsoft Power Platform Architecture Overview</vt:lpstr>
      <vt:lpstr>Agenda</vt:lpstr>
      <vt:lpstr>Microsoft Power Platform and Dynamics 365 Architecture </vt:lpstr>
      <vt:lpstr>Environments</vt:lpstr>
      <vt:lpstr>What’s in an environment and what’s not</vt:lpstr>
      <vt:lpstr>Looking inside environments</vt:lpstr>
      <vt:lpstr>Microsoft Power Platform Environment/Data Location</vt:lpstr>
      <vt:lpstr>When to use multiple environments</vt:lpstr>
      <vt:lpstr>Working with data</vt:lpstr>
      <vt:lpstr>Connecting to Data</vt:lpstr>
      <vt:lpstr>Custom Connectors</vt:lpstr>
      <vt:lpstr>Example – Register Student for class</vt:lpstr>
      <vt:lpstr>Microsoft Dataverse: What’s in the box?</vt:lpstr>
      <vt:lpstr>Microsoft Dataverse Data Stores</vt:lpstr>
      <vt:lpstr>Application API</vt:lpstr>
      <vt:lpstr>How should custom logic be performed?</vt:lpstr>
      <vt:lpstr>Where and when work gets done</vt:lpstr>
      <vt:lpstr>Where does custom logic run</vt:lpstr>
      <vt:lpstr>Platform limits</vt:lpstr>
      <vt:lpstr>Release Processes </vt:lpstr>
      <vt:lpstr>Wrapping up</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Evelyn Sheahan</dc:creator>
  <cp:keywords/>
  <dc:description/>
  <cp:lastModifiedBy>sumit gupta</cp:lastModifiedBy>
  <cp:revision>95</cp:revision>
  <dcterms:created xsi:type="dcterms:W3CDTF">2018-07-31T14:16:34Z</dcterms:created>
  <dcterms:modified xsi:type="dcterms:W3CDTF">2022-03-15T07:41:11Z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0x0101005ACB5508BC758B4786C49CAB2DACE6CD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